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7" r:id="rId2"/>
    <p:sldId id="256" r:id="rId3"/>
    <p:sldId id="258" r:id="rId4"/>
    <p:sldId id="259" r:id="rId5"/>
    <p:sldId id="260" r:id="rId6"/>
    <p:sldId id="350" r:id="rId7"/>
    <p:sldId id="351" r:id="rId8"/>
    <p:sldId id="352" r:id="rId9"/>
    <p:sldId id="371" r:id="rId10"/>
    <p:sldId id="372" r:id="rId11"/>
    <p:sldId id="373" r:id="rId12"/>
    <p:sldId id="374" r:id="rId13"/>
    <p:sldId id="375" r:id="rId14"/>
    <p:sldId id="376" r:id="rId15"/>
    <p:sldId id="377" r:id="rId16"/>
    <p:sldId id="378" r:id="rId17"/>
    <p:sldId id="379" r:id="rId18"/>
    <p:sldId id="380" r:id="rId19"/>
    <p:sldId id="381" r:id="rId20"/>
    <p:sldId id="382" r:id="rId21"/>
    <p:sldId id="383" r:id="rId22"/>
    <p:sldId id="384" r:id="rId23"/>
    <p:sldId id="385" r:id="rId24"/>
    <p:sldId id="386" r:id="rId25"/>
    <p:sldId id="388" r:id="rId26"/>
    <p:sldId id="387" r:id="rId27"/>
    <p:sldId id="389" r:id="rId28"/>
    <p:sldId id="390" r:id="rId29"/>
    <p:sldId id="391" r:id="rId30"/>
    <p:sldId id="392" r:id="rId31"/>
    <p:sldId id="393" r:id="rId32"/>
    <p:sldId id="394" r:id="rId33"/>
    <p:sldId id="395" r:id="rId34"/>
    <p:sldId id="396" r:id="rId35"/>
    <p:sldId id="397" r:id="rId36"/>
    <p:sldId id="398" r:id="rId37"/>
    <p:sldId id="399" r:id="rId38"/>
    <p:sldId id="289"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95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AD6E2B-C68F-4F1A-9812-920237ED0DD7}" type="doc">
      <dgm:prSet loTypeId="urn:microsoft.com/office/officeart/2005/8/layout/process5" loCatId="process" qsTypeId="urn:microsoft.com/office/officeart/2005/8/quickstyle/simple1" qsCatId="simple" csTypeId="urn:microsoft.com/office/officeart/2005/8/colors/colorful1" csCatId="colorful" phldr="1"/>
      <dgm:spPr/>
      <dgm:t>
        <a:bodyPr/>
        <a:lstStyle/>
        <a:p>
          <a:endParaRPr lang="zh-CN" altLang="en-US"/>
        </a:p>
      </dgm:t>
    </dgm:pt>
    <dgm:pt modelId="{9DF5916C-B79B-4DC9-B013-026AE3E673B2}">
      <dgm:prSet phldrT="[文本]"/>
      <dgm:spPr/>
      <dgm:t>
        <a:bodyPr/>
        <a:lstStyle/>
        <a:p>
          <a:r>
            <a:rPr lang="zh-CN" altLang="en-US" dirty="0"/>
            <a:t>分组完成工作页理论部分</a:t>
          </a:r>
        </a:p>
      </dgm:t>
    </dgm:pt>
    <dgm:pt modelId="{FA18AEAD-FF72-4372-98D9-52FD26033914}" type="parTrans" cxnId="{F828DE8E-FF0A-4DE4-B841-50D16A2687E0}">
      <dgm:prSet/>
      <dgm:spPr/>
      <dgm:t>
        <a:bodyPr/>
        <a:lstStyle/>
        <a:p>
          <a:endParaRPr lang="zh-CN" altLang="en-US"/>
        </a:p>
      </dgm:t>
    </dgm:pt>
    <dgm:pt modelId="{F7AA8AEF-8F10-4A87-B28D-664F21072A12}" type="sibTrans" cxnId="{F828DE8E-FF0A-4DE4-B841-50D16A2687E0}">
      <dgm:prSet/>
      <dgm:spPr/>
      <dgm:t>
        <a:bodyPr/>
        <a:lstStyle/>
        <a:p>
          <a:endParaRPr lang="zh-CN" altLang="en-US"/>
        </a:p>
      </dgm:t>
    </dgm:pt>
    <dgm:pt modelId="{4271C689-A683-41EC-82C4-045B6901FEE7}">
      <dgm:prSet phldrT="[文本]"/>
      <dgm:spPr/>
      <dgm:t>
        <a:bodyPr/>
        <a:lstStyle/>
        <a:p>
          <a:r>
            <a:rPr lang="zh-CN" altLang="en-US" dirty="0"/>
            <a:t>教师讲解理论内容</a:t>
          </a:r>
        </a:p>
      </dgm:t>
    </dgm:pt>
    <dgm:pt modelId="{7B68BCCA-D2A1-45C7-BC88-CA307DBCC180}" type="parTrans" cxnId="{C403E3E1-2050-42DC-988F-518803AC08EE}">
      <dgm:prSet/>
      <dgm:spPr/>
      <dgm:t>
        <a:bodyPr/>
        <a:lstStyle/>
        <a:p>
          <a:endParaRPr lang="zh-CN" altLang="en-US"/>
        </a:p>
      </dgm:t>
    </dgm:pt>
    <dgm:pt modelId="{F8E86133-7808-42E6-96CC-72D365490126}" type="sibTrans" cxnId="{C403E3E1-2050-42DC-988F-518803AC08EE}">
      <dgm:prSet/>
      <dgm:spPr/>
      <dgm:t>
        <a:bodyPr/>
        <a:lstStyle/>
        <a:p>
          <a:endParaRPr lang="zh-CN" altLang="en-US"/>
        </a:p>
      </dgm:t>
    </dgm:pt>
    <dgm:pt modelId="{A8FC954B-2F40-44C1-AB3F-3EEA9C2862DA}">
      <dgm:prSet phldrT="[文本]"/>
      <dgm:spPr/>
      <dgm:t>
        <a:bodyPr/>
        <a:lstStyle/>
        <a:p>
          <a:r>
            <a:rPr lang="zh-CN" altLang="en-US" dirty="0"/>
            <a:t>老师指导协助学生完成实做工作页</a:t>
          </a:r>
        </a:p>
      </dgm:t>
    </dgm:pt>
    <dgm:pt modelId="{484BB4A6-591C-41C2-9087-5328DE50D140}" type="parTrans" cxnId="{825713B0-97CE-4F85-9FF1-E0D60BF5AB63}">
      <dgm:prSet/>
      <dgm:spPr/>
      <dgm:t>
        <a:bodyPr/>
        <a:lstStyle/>
        <a:p>
          <a:endParaRPr lang="zh-CN" altLang="en-US"/>
        </a:p>
      </dgm:t>
    </dgm:pt>
    <dgm:pt modelId="{F913E9E4-E76C-4611-88BA-1F9C56F21143}" type="sibTrans" cxnId="{825713B0-97CE-4F85-9FF1-E0D60BF5AB63}">
      <dgm:prSet/>
      <dgm:spPr/>
      <dgm:t>
        <a:bodyPr/>
        <a:lstStyle/>
        <a:p>
          <a:endParaRPr lang="zh-CN" altLang="en-US"/>
        </a:p>
      </dgm:t>
    </dgm:pt>
    <dgm:pt modelId="{C44611C3-C4C1-418A-99E0-8B55D83FA5EA}">
      <dgm:prSet phldrT="[文本]"/>
      <dgm:spPr/>
      <dgm:t>
        <a:bodyPr/>
        <a:lstStyle/>
        <a:p>
          <a:r>
            <a:rPr lang="zh-CN" altLang="en-US" dirty="0"/>
            <a:t>老师讲解工作页</a:t>
          </a:r>
        </a:p>
      </dgm:t>
    </dgm:pt>
    <dgm:pt modelId="{ED09FBAD-9FC1-4E2D-BB4C-E5CC1A804907}" type="parTrans" cxnId="{A66254E2-6FCD-4B05-A23C-B2BE14B063D2}">
      <dgm:prSet/>
      <dgm:spPr/>
      <dgm:t>
        <a:bodyPr/>
        <a:lstStyle/>
        <a:p>
          <a:endParaRPr lang="zh-CN" altLang="en-US"/>
        </a:p>
      </dgm:t>
    </dgm:pt>
    <dgm:pt modelId="{F0C5B6E1-CFCB-4536-B622-32B4A308DAA0}" type="sibTrans" cxnId="{A66254E2-6FCD-4B05-A23C-B2BE14B063D2}">
      <dgm:prSet/>
      <dgm:spPr/>
      <dgm:t>
        <a:bodyPr/>
        <a:lstStyle/>
        <a:p>
          <a:endParaRPr lang="zh-CN" altLang="en-US"/>
        </a:p>
      </dgm:t>
    </dgm:pt>
    <dgm:pt modelId="{2A482AAA-1E2F-44D6-B9B3-F02509DB6496}">
      <dgm:prSet phldrT="[文本]"/>
      <dgm:spPr/>
      <dgm:t>
        <a:bodyPr/>
        <a:lstStyle/>
        <a:p>
          <a:r>
            <a:rPr lang="zh-CN" altLang="en-US" dirty="0"/>
            <a:t>学生自行完成技能考核</a:t>
          </a:r>
        </a:p>
      </dgm:t>
    </dgm:pt>
    <dgm:pt modelId="{049FF77C-F0CC-4E57-8319-5A86603BF5B8}" type="parTrans" cxnId="{576FBFD5-6208-4B91-A3AD-2B1CEA35735F}">
      <dgm:prSet/>
      <dgm:spPr/>
      <dgm:t>
        <a:bodyPr/>
        <a:lstStyle/>
        <a:p>
          <a:endParaRPr lang="zh-CN" altLang="en-US"/>
        </a:p>
      </dgm:t>
    </dgm:pt>
    <dgm:pt modelId="{9707C910-D5D8-4444-BFEC-7D8D3A3FA837}" type="sibTrans" cxnId="{576FBFD5-6208-4B91-A3AD-2B1CEA35735F}">
      <dgm:prSet/>
      <dgm:spPr/>
      <dgm:t>
        <a:bodyPr/>
        <a:lstStyle/>
        <a:p>
          <a:endParaRPr lang="zh-CN" altLang="en-US"/>
        </a:p>
      </dgm:t>
    </dgm:pt>
    <dgm:pt modelId="{EA5B8DD5-5E23-441F-A59A-03D7F334AE98}">
      <dgm:prSet phldrT="[文本]"/>
      <dgm:spPr/>
      <dgm:t>
        <a:bodyPr/>
        <a:lstStyle/>
        <a:p>
          <a:r>
            <a:rPr lang="zh-CN" altLang="en-US" dirty="0"/>
            <a:t>老师总结评价</a:t>
          </a:r>
        </a:p>
      </dgm:t>
    </dgm:pt>
    <dgm:pt modelId="{ADCD9B45-3B7A-420A-B153-55293890D45F}" type="parTrans" cxnId="{3D02C0D1-0C72-4C74-8368-538F7C12D39F}">
      <dgm:prSet/>
      <dgm:spPr/>
      <dgm:t>
        <a:bodyPr/>
        <a:lstStyle/>
        <a:p>
          <a:endParaRPr lang="zh-CN" altLang="en-US"/>
        </a:p>
      </dgm:t>
    </dgm:pt>
    <dgm:pt modelId="{47DD5542-926F-4386-8020-163FEEAA4191}" type="sibTrans" cxnId="{3D02C0D1-0C72-4C74-8368-538F7C12D39F}">
      <dgm:prSet/>
      <dgm:spPr/>
      <dgm:t>
        <a:bodyPr/>
        <a:lstStyle/>
        <a:p>
          <a:endParaRPr lang="zh-CN" altLang="en-US"/>
        </a:p>
      </dgm:t>
    </dgm:pt>
    <dgm:pt modelId="{FE7AF098-527F-4686-B2C3-9D53E24FD8CA}">
      <dgm:prSet phldrT="[文本]"/>
      <dgm:spPr/>
      <dgm:t>
        <a:bodyPr/>
        <a:lstStyle/>
        <a:p>
          <a:r>
            <a:rPr lang="zh-CN" altLang="en-US" dirty="0"/>
            <a:t>老师分配实做任务</a:t>
          </a:r>
        </a:p>
      </dgm:t>
    </dgm:pt>
    <dgm:pt modelId="{A9EE45B7-946C-4B8A-ABF3-DF4F2EE596D4}" type="parTrans" cxnId="{EF0DF837-6CE8-4821-BA3C-D0F20145921E}">
      <dgm:prSet/>
      <dgm:spPr/>
      <dgm:t>
        <a:bodyPr/>
        <a:lstStyle/>
        <a:p>
          <a:endParaRPr lang="zh-CN" altLang="en-US"/>
        </a:p>
      </dgm:t>
    </dgm:pt>
    <dgm:pt modelId="{13C0C108-D82C-467B-821E-25007383D1A9}" type="sibTrans" cxnId="{EF0DF837-6CE8-4821-BA3C-D0F20145921E}">
      <dgm:prSet/>
      <dgm:spPr/>
      <dgm:t>
        <a:bodyPr/>
        <a:lstStyle/>
        <a:p>
          <a:endParaRPr lang="zh-CN" altLang="en-US"/>
        </a:p>
      </dgm:t>
    </dgm:pt>
    <dgm:pt modelId="{A24F295D-A0FE-4C61-B061-0A37D9B7EACC}">
      <dgm:prSet phldrT="[文本]"/>
      <dgm:spPr/>
      <dgm:t>
        <a:bodyPr/>
        <a:lstStyle/>
        <a:p>
          <a:r>
            <a:rPr lang="zh-CN" altLang="en-US" dirty="0"/>
            <a:t>完成知识点和技能点</a:t>
          </a:r>
        </a:p>
      </dgm:t>
    </dgm:pt>
    <dgm:pt modelId="{09CA5C05-6F1C-488E-A96F-D4337E3E8B48}" type="parTrans" cxnId="{C7ECA66E-3F4E-4C20-8CB3-F298858DF2D8}">
      <dgm:prSet/>
      <dgm:spPr/>
      <dgm:t>
        <a:bodyPr/>
        <a:lstStyle/>
        <a:p>
          <a:endParaRPr lang="zh-CN" altLang="en-US"/>
        </a:p>
      </dgm:t>
    </dgm:pt>
    <dgm:pt modelId="{F05552F1-3D67-43E7-B447-FA2AEDAD43D1}" type="sibTrans" cxnId="{C7ECA66E-3F4E-4C20-8CB3-F298858DF2D8}">
      <dgm:prSet/>
      <dgm:spPr/>
      <dgm:t>
        <a:bodyPr/>
        <a:lstStyle/>
        <a:p>
          <a:endParaRPr lang="zh-CN" altLang="en-US"/>
        </a:p>
      </dgm:t>
    </dgm:pt>
    <dgm:pt modelId="{C402D924-98FD-4A0C-8FE0-DDEEB28887F8}" type="pres">
      <dgm:prSet presAssocID="{0AAD6E2B-C68F-4F1A-9812-920237ED0DD7}" presName="diagram" presStyleCnt="0">
        <dgm:presLayoutVars>
          <dgm:dir/>
          <dgm:resizeHandles val="exact"/>
        </dgm:presLayoutVars>
      </dgm:prSet>
      <dgm:spPr/>
    </dgm:pt>
    <dgm:pt modelId="{B642293F-B4F1-4215-857B-E101914ABDA4}" type="pres">
      <dgm:prSet presAssocID="{9DF5916C-B79B-4DC9-B013-026AE3E673B2}" presName="node" presStyleLbl="node1" presStyleIdx="0" presStyleCnt="8">
        <dgm:presLayoutVars>
          <dgm:bulletEnabled val="1"/>
        </dgm:presLayoutVars>
      </dgm:prSet>
      <dgm:spPr/>
    </dgm:pt>
    <dgm:pt modelId="{5C55E90B-3870-4676-9DCF-536854F2A7BD}" type="pres">
      <dgm:prSet presAssocID="{F7AA8AEF-8F10-4A87-B28D-664F21072A12}" presName="sibTrans" presStyleLbl="sibTrans2D1" presStyleIdx="0" presStyleCnt="7"/>
      <dgm:spPr/>
    </dgm:pt>
    <dgm:pt modelId="{61A27C28-A69E-473E-A71C-869B4B091D76}" type="pres">
      <dgm:prSet presAssocID="{F7AA8AEF-8F10-4A87-B28D-664F21072A12}" presName="connectorText" presStyleLbl="sibTrans2D1" presStyleIdx="0" presStyleCnt="7"/>
      <dgm:spPr/>
    </dgm:pt>
    <dgm:pt modelId="{B6993CBC-776C-4D13-9ACC-F2BFF18206C8}" type="pres">
      <dgm:prSet presAssocID="{4271C689-A683-41EC-82C4-045B6901FEE7}" presName="node" presStyleLbl="node1" presStyleIdx="1" presStyleCnt="8">
        <dgm:presLayoutVars>
          <dgm:bulletEnabled val="1"/>
        </dgm:presLayoutVars>
      </dgm:prSet>
      <dgm:spPr/>
    </dgm:pt>
    <dgm:pt modelId="{62D07503-1BE5-4241-89F5-286CD8BE9516}" type="pres">
      <dgm:prSet presAssocID="{F8E86133-7808-42E6-96CC-72D365490126}" presName="sibTrans" presStyleLbl="sibTrans2D1" presStyleIdx="1" presStyleCnt="7"/>
      <dgm:spPr/>
    </dgm:pt>
    <dgm:pt modelId="{8CC0C014-488A-4D2F-A98D-F6C4E39ADB3D}" type="pres">
      <dgm:prSet presAssocID="{F8E86133-7808-42E6-96CC-72D365490126}" presName="connectorText" presStyleLbl="sibTrans2D1" presStyleIdx="1" presStyleCnt="7"/>
      <dgm:spPr/>
    </dgm:pt>
    <dgm:pt modelId="{216E330D-E883-4BF5-B0FE-5F9A7A03A81F}" type="pres">
      <dgm:prSet presAssocID="{FE7AF098-527F-4686-B2C3-9D53E24FD8CA}" presName="node" presStyleLbl="node1" presStyleIdx="2" presStyleCnt="8">
        <dgm:presLayoutVars>
          <dgm:bulletEnabled val="1"/>
        </dgm:presLayoutVars>
      </dgm:prSet>
      <dgm:spPr/>
    </dgm:pt>
    <dgm:pt modelId="{18AB4FD4-904C-43AD-A630-65F4364938CF}" type="pres">
      <dgm:prSet presAssocID="{13C0C108-D82C-467B-821E-25007383D1A9}" presName="sibTrans" presStyleLbl="sibTrans2D1" presStyleIdx="2" presStyleCnt="7"/>
      <dgm:spPr/>
    </dgm:pt>
    <dgm:pt modelId="{A5C4798D-C8DB-472B-AB05-F2562B3596EC}" type="pres">
      <dgm:prSet presAssocID="{13C0C108-D82C-467B-821E-25007383D1A9}" presName="connectorText" presStyleLbl="sibTrans2D1" presStyleIdx="2" presStyleCnt="7"/>
      <dgm:spPr/>
    </dgm:pt>
    <dgm:pt modelId="{A62E7442-1F55-406F-ACD2-B74F73A213E2}" type="pres">
      <dgm:prSet presAssocID="{A8FC954B-2F40-44C1-AB3F-3EEA9C2862DA}" presName="node" presStyleLbl="node1" presStyleIdx="3" presStyleCnt="8">
        <dgm:presLayoutVars>
          <dgm:bulletEnabled val="1"/>
        </dgm:presLayoutVars>
      </dgm:prSet>
      <dgm:spPr/>
    </dgm:pt>
    <dgm:pt modelId="{E6F5F477-EB3A-44BF-BD64-4C3A742B0300}" type="pres">
      <dgm:prSet presAssocID="{F913E9E4-E76C-4611-88BA-1F9C56F21143}" presName="sibTrans" presStyleLbl="sibTrans2D1" presStyleIdx="3" presStyleCnt="7"/>
      <dgm:spPr/>
    </dgm:pt>
    <dgm:pt modelId="{FF04E844-A029-4CA3-ACD3-F43CA4A905A2}" type="pres">
      <dgm:prSet presAssocID="{F913E9E4-E76C-4611-88BA-1F9C56F21143}" presName="connectorText" presStyleLbl="sibTrans2D1" presStyleIdx="3" presStyleCnt="7"/>
      <dgm:spPr/>
    </dgm:pt>
    <dgm:pt modelId="{F2A7A743-C0CA-40E8-9BD2-8E07EBBC9906}" type="pres">
      <dgm:prSet presAssocID="{C44611C3-C4C1-418A-99E0-8B55D83FA5EA}" presName="node" presStyleLbl="node1" presStyleIdx="4" presStyleCnt="8">
        <dgm:presLayoutVars>
          <dgm:bulletEnabled val="1"/>
        </dgm:presLayoutVars>
      </dgm:prSet>
      <dgm:spPr/>
    </dgm:pt>
    <dgm:pt modelId="{2341E253-8D03-4A57-8353-6C202EEF75AA}" type="pres">
      <dgm:prSet presAssocID="{F0C5B6E1-CFCB-4536-B622-32B4A308DAA0}" presName="sibTrans" presStyleLbl="sibTrans2D1" presStyleIdx="4" presStyleCnt="7"/>
      <dgm:spPr/>
    </dgm:pt>
    <dgm:pt modelId="{02C60EAC-66C3-448E-8D56-0EF3248AA9DB}" type="pres">
      <dgm:prSet presAssocID="{F0C5B6E1-CFCB-4536-B622-32B4A308DAA0}" presName="connectorText" presStyleLbl="sibTrans2D1" presStyleIdx="4" presStyleCnt="7"/>
      <dgm:spPr/>
    </dgm:pt>
    <dgm:pt modelId="{E782F99C-A982-4F5B-9C07-571019CAD1C4}" type="pres">
      <dgm:prSet presAssocID="{2A482AAA-1E2F-44D6-B9B3-F02509DB6496}" presName="node" presStyleLbl="node1" presStyleIdx="5" presStyleCnt="8">
        <dgm:presLayoutVars>
          <dgm:bulletEnabled val="1"/>
        </dgm:presLayoutVars>
      </dgm:prSet>
      <dgm:spPr/>
    </dgm:pt>
    <dgm:pt modelId="{033771A7-A592-41B3-84E1-79E3FEEE9C56}" type="pres">
      <dgm:prSet presAssocID="{9707C910-D5D8-4444-BFEC-7D8D3A3FA837}" presName="sibTrans" presStyleLbl="sibTrans2D1" presStyleIdx="5" presStyleCnt="7"/>
      <dgm:spPr/>
    </dgm:pt>
    <dgm:pt modelId="{325E6B52-1071-4392-B5B1-D64854A98F98}" type="pres">
      <dgm:prSet presAssocID="{9707C910-D5D8-4444-BFEC-7D8D3A3FA837}" presName="connectorText" presStyleLbl="sibTrans2D1" presStyleIdx="5" presStyleCnt="7"/>
      <dgm:spPr/>
    </dgm:pt>
    <dgm:pt modelId="{4E1BD1D7-7452-4E73-8EE3-BA8C737F611C}" type="pres">
      <dgm:prSet presAssocID="{EA5B8DD5-5E23-441F-A59A-03D7F334AE98}" presName="node" presStyleLbl="node1" presStyleIdx="6" presStyleCnt="8">
        <dgm:presLayoutVars>
          <dgm:bulletEnabled val="1"/>
        </dgm:presLayoutVars>
      </dgm:prSet>
      <dgm:spPr/>
    </dgm:pt>
    <dgm:pt modelId="{B63CA25F-FB3C-40FB-8FF9-B4C04DFC054A}" type="pres">
      <dgm:prSet presAssocID="{47DD5542-926F-4386-8020-163FEEAA4191}" presName="sibTrans" presStyleLbl="sibTrans2D1" presStyleIdx="6" presStyleCnt="7"/>
      <dgm:spPr/>
    </dgm:pt>
    <dgm:pt modelId="{7E6F4EBF-A827-4914-8EB2-96D0A6581C5D}" type="pres">
      <dgm:prSet presAssocID="{47DD5542-926F-4386-8020-163FEEAA4191}" presName="connectorText" presStyleLbl="sibTrans2D1" presStyleIdx="6" presStyleCnt="7"/>
      <dgm:spPr/>
    </dgm:pt>
    <dgm:pt modelId="{B8ADE863-0457-40DF-921F-A348505F7D1B}" type="pres">
      <dgm:prSet presAssocID="{A24F295D-A0FE-4C61-B061-0A37D9B7EACC}" presName="node" presStyleLbl="node1" presStyleIdx="7" presStyleCnt="8">
        <dgm:presLayoutVars>
          <dgm:bulletEnabled val="1"/>
        </dgm:presLayoutVars>
      </dgm:prSet>
      <dgm:spPr/>
    </dgm:pt>
  </dgm:ptLst>
  <dgm:cxnLst>
    <dgm:cxn modelId="{7888E703-7C7E-454E-A065-D2EAF4FD43F1}" type="presOf" srcId="{0AAD6E2B-C68F-4F1A-9812-920237ED0DD7}" destId="{C402D924-98FD-4A0C-8FE0-DDEEB28887F8}" srcOrd="0" destOrd="0" presId="urn:microsoft.com/office/officeart/2005/8/layout/process5"/>
    <dgm:cxn modelId="{D12CB418-E009-4DF1-930E-978A9EC110BB}" type="presOf" srcId="{F0C5B6E1-CFCB-4536-B622-32B4A308DAA0}" destId="{02C60EAC-66C3-448E-8D56-0EF3248AA9DB}" srcOrd="1" destOrd="0" presId="urn:microsoft.com/office/officeart/2005/8/layout/process5"/>
    <dgm:cxn modelId="{80E9061D-0831-4FB2-A0A2-B81184320C9F}" type="presOf" srcId="{9707C910-D5D8-4444-BFEC-7D8D3A3FA837}" destId="{325E6B52-1071-4392-B5B1-D64854A98F98}" srcOrd="1" destOrd="0" presId="urn:microsoft.com/office/officeart/2005/8/layout/process5"/>
    <dgm:cxn modelId="{4B8AD91D-B9C0-467B-A1CE-800E9349A24E}" type="presOf" srcId="{F8E86133-7808-42E6-96CC-72D365490126}" destId="{8CC0C014-488A-4D2F-A98D-F6C4E39ADB3D}" srcOrd="1" destOrd="0" presId="urn:microsoft.com/office/officeart/2005/8/layout/process5"/>
    <dgm:cxn modelId="{F6D1C81E-6619-486E-9049-4891EF81DD7F}" type="presOf" srcId="{13C0C108-D82C-467B-821E-25007383D1A9}" destId="{A5C4798D-C8DB-472B-AB05-F2562B3596EC}" srcOrd="1" destOrd="0" presId="urn:microsoft.com/office/officeart/2005/8/layout/process5"/>
    <dgm:cxn modelId="{5D08D825-1A66-4F19-80FA-E53D9DF4B493}" type="presOf" srcId="{47DD5542-926F-4386-8020-163FEEAA4191}" destId="{B63CA25F-FB3C-40FB-8FF9-B4C04DFC054A}" srcOrd="0" destOrd="0" presId="urn:microsoft.com/office/officeart/2005/8/layout/process5"/>
    <dgm:cxn modelId="{EF0DF837-6CE8-4821-BA3C-D0F20145921E}" srcId="{0AAD6E2B-C68F-4F1A-9812-920237ED0DD7}" destId="{FE7AF098-527F-4686-B2C3-9D53E24FD8CA}" srcOrd="2" destOrd="0" parTransId="{A9EE45B7-946C-4B8A-ABF3-DF4F2EE596D4}" sibTransId="{13C0C108-D82C-467B-821E-25007383D1A9}"/>
    <dgm:cxn modelId="{3FD0996B-FC4B-46A8-95DE-E4FBEF797270}" type="presOf" srcId="{F7AA8AEF-8F10-4A87-B28D-664F21072A12}" destId="{5C55E90B-3870-4676-9DCF-536854F2A7BD}" srcOrd="0" destOrd="0" presId="urn:microsoft.com/office/officeart/2005/8/layout/process5"/>
    <dgm:cxn modelId="{EA42E74B-B25B-47FD-A259-FAA2FD6D2732}" type="presOf" srcId="{C44611C3-C4C1-418A-99E0-8B55D83FA5EA}" destId="{F2A7A743-C0CA-40E8-9BD2-8E07EBBC9906}" srcOrd="0" destOrd="0" presId="urn:microsoft.com/office/officeart/2005/8/layout/process5"/>
    <dgm:cxn modelId="{C7ECA66E-3F4E-4C20-8CB3-F298858DF2D8}" srcId="{0AAD6E2B-C68F-4F1A-9812-920237ED0DD7}" destId="{A24F295D-A0FE-4C61-B061-0A37D9B7EACC}" srcOrd="7" destOrd="0" parTransId="{09CA5C05-6F1C-488E-A96F-D4337E3E8B48}" sibTransId="{F05552F1-3D67-43E7-B447-FA2AEDAD43D1}"/>
    <dgm:cxn modelId="{EC0F3252-6B27-4329-8443-ECC9D8BBB61A}" type="presOf" srcId="{4271C689-A683-41EC-82C4-045B6901FEE7}" destId="{B6993CBC-776C-4D13-9ACC-F2BFF18206C8}" srcOrd="0" destOrd="0" presId="urn:microsoft.com/office/officeart/2005/8/layout/process5"/>
    <dgm:cxn modelId="{CB58B872-5ED9-4BFF-90B6-FAE66EE65C7C}" type="presOf" srcId="{EA5B8DD5-5E23-441F-A59A-03D7F334AE98}" destId="{4E1BD1D7-7452-4E73-8EE3-BA8C737F611C}" srcOrd="0" destOrd="0" presId="urn:microsoft.com/office/officeart/2005/8/layout/process5"/>
    <dgm:cxn modelId="{0D804859-BF14-4B67-BE96-D5A742637C98}" type="presOf" srcId="{13C0C108-D82C-467B-821E-25007383D1A9}" destId="{18AB4FD4-904C-43AD-A630-65F4364938CF}" srcOrd="0" destOrd="0" presId="urn:microsoft.com/office/officeart/2005/8/layout/process5"/>
    <dgm:cxn modelId="{2C4C2B7C-3E80-4B9B-AE23-4B32BA36B5FA}" type="presOf" srcId="{F8E86133-7808-42E6-96CC-72D365490126}" destId="{62D07503-1BE5-4241-89F5-286CD8BE9516}" srcOrd="0" destOrd="0" presId="urn:microsoft.com/office/officeart/2005/8/layout/process5"/>
    <dgm:cxn modelId="{073B5081-0526-4DE8-BEFE-23BC3D137566}" type="presOf" srcId="{2A482AAA-1E2F-44D6-B9B3-F02509DB6496}" destId="{E782F99C-A982-4F5B-9C07-571019CAD1C4}" srcOrd="0" destOrd="0" presId="urn:microsoft.com/office/officeart/2005/8/layout/process5"/>
    <dgm:cxn modelId="{F828DE8E-FF0A-4DE4-B841-50D16A2687E0}" srcId="{0AAD6E2B-C68F-4F1A-9812-920237ED0DD7}" destId="{9DF5916C-B79B-4DC9-B013-026AE3E673B2}" srcOrd="0" destOrd="0" parTransId="{FA18AEAD-FF72-4372-98D9-52FD26033914}" sibTransId="{F7AA8AEF-8F10-4A87-B28D-664F21072A12}"/>
    <dgm:cxn modelId="{14687F97-5C44-4F31-B6FF-1CCBE4E0AF61}" type="presOf" srcId="{47DD5542-926F-4386-8020-163FEEAA4191}" destId="{7E6F4EBF-A827-4914-8EB2-96D0A6581C5D}" srcOrd="1" destOrd="0" presId="urn:microsoft.com/office/officeart/2005/8/layout/process5"/>
    <dgm:cxn modelId="{16D6DF9E-F1DD-4776-AE26-DA16116E3618}" type="presOf" srcId="{F0C5B6E1-CFCB-4536-B622-32B4A308DAA0}" destId="{2341E253-8D03-4A57-8353-6C202EEF75AA}" srcOrd="0" destOrd="0" presId="urn:microsoft.com/office/officeart/2005/8/layout/process5"/>
    <dgm:cxn modelId="{DD7802A9-01B9-4C33-8C84-D4C2F4CC2DFC}" type="presOf" srcId="{F913E9E4-E76C-4611-88BA-1F9C56F21143}" destId="{FF04E844-A029-4CA3-ACD3-F43CA4A905A2}" srcOrd="1" destOrd="0" presId="urn:microsoft.com/office/officeart/2005/8/layout/process5"/>
    <dgm:cxn modelId="{825713B0-97CE-4F85-9FF1-E0D60BF5AB63}" srcId="{0AAD6E2B-C68F-4F1A-9812-920237ED0DD7}" destId="{A8FC954B-2F40-44C1-AB3F-3EEA9C2862DA}" srcOrd="3" destOrd="0" parTransId="{484BB4A6-591C-41C2-9087-5328DE50D140}" sibTransId="{F913E9E4-E76C-4611-88BA-1F9C56F21143}"/>
    <dgm:cxn modelId="{A7F3B6C6-2902-4D49-97D3-8E5F8DB2581A}" type="presOf" srcId="{A24F295D-A0FE-4C61-B061-0A37D9B7EACC}" destId="{B8ADE863-0457-40DF-921F-A348505F7D1B}" srcOrd="0" destOrd="0" presId="urn:microsoft.com/office/officeart/2005/8/layout/process5"/>
    <dgm:cxn modelId="{3D02C0D1-0C72-4C74-8368-538F7C12D39F}" srcId="{0AAD6E2B-C68F-4F1A-9812-920237ED0DD7}" destId="{EA5B8DD5-5E23-441F-A59A-03D7F334AE98}" srcOrd="6" destOrd="0" parTransId="{ADCD9B45-3B7A-420A-B153-55293890D45F}" sibTransId="{47DD5542-926F-4386-8020-163FEEAA4191}"/>
    <dgm:cxn modelId="{E088E8D1-7B56-4838-BB08-6F97667FB1E2}" type="presOf" srcId="{A8FC954B-2F40-44C1-AB3F-3EEA9C2862DA}" destId="{A62E7442-1F55-406F-ACD2-B74F73A213E2}" srcOrd="0" destOrd="0" presId="urn:microsoft.com/office/officeart/2005/8/layout/process5"/>
    <dgm:cxn modelId="{576FBFD5-6208-4B91-A3AD-2B1CEA35735F}" srcId="{0AAD6E2B-C68F-4F1A-9812-920237ED0DD7}" destId="{2A482AAA-1E2F-44D6-B9B3-F02509DB6496}" srcOrd="5" destOrd="0" parTransId="{049FF77C-F0CC-4E57-8319-5A86603BF5B8}" sibTransId="{9707C910-D5D8-4444-BFEC-7D8D3A3FA837}"/>
    <dgm:cxn modelId="{1CBC35DD-3EB8-4020-AB15-F85085D3BCB2}" type="presOf" srcId="{9707C910-D5D8-4444-BFEC-7D8D3A3FA837}" destId="{033771A7-A592-41B3-84E1-79E3FEEE9C56}" srcOrd="0" destOrd="0" presId="urn:microsoft.com/office/officeart/2005/8/layout/process5"/>
    <dgm:cxn modelId="{C403E3E1-2050-42DC-988F-518803AC08EE}" srcId="{0AAD6E2B-C68F-4F1A-9812-920237ED0DD7}" destId="{4271C689-A683-41EC-82C4-045B6901FEE7}" srcOrd="1" destOrd="0" parTransId="{7B68BCCA-D2A1-45C7-BC88-CA307DBCC180}" sibTransId="{F8E86133-7808-42E6-96CC-72D365490126}"/>
    <dgm:cxn modelId="{A66254E2-6FCD-4B05-A23C-B2BE14B063D2}" srcId="{0AAD6E2B-C68F-4F1A-9812-920237ED0DD7}" destId="{C44611C3-C4C1-418A-99E0-8B55D83FA5EA}" srcOrd="4" destOrd="0" parTransId="{ED09FBAD-9FC1-4E2D-BB4C-E5CC1A804907}" sibTransId="{F0C5B6E1-CFCB-4536-B622-32B4A308DAA0}"/>
    <dgm:cxn modelId="{8245D4E5-62EB-4399-99FF-056BADCF1801}" type="presOf" srcId="{F7AA8AEF-8F10-4A87-B28D-664F21072A12}" destId="{61A27C28-A69E-473E-A71C-869B4B091D76}" srcOrd="1" destOrd="0" presId="urn:microsoft.com/office/officeart/2005/8/layout/process5"/>
    <dgm:cxn modelId="{358D53ED-20FA-4513-B62D-F12E8C9F6931}" type="presOf" srcId="{FE7AF098-527F-4686-B2C3-9D53E24FD8CA}" destId="{216E330D-E883-4BF5-B0FE-5F9A7A03A81F}" srcOrd="0" destOrd="0" presId="urn:microsoft.com/office/officeart/2005/8/layout/process5"/>
    <dgm:cxn modelId="{D916F6FA-0EC2-481B-AF64-16B6691A709D}" type="presOf" srcId="{F913E9E4-E76C-4611-88BA-1F9C56F21143}" destId="{E6F5F477-EB3A-44BF-BD64-4C3A742B0300}" srcOrd="0" destOrd="0" presId="urn:microsoft.com/office/officeart/2005/8/layout/process5"/>
    <dgm:cxn modelId="{08EDFDFC-9ADA-4225-ADA0-2776AF669C30}" type="presOf" srcId="{9DF5916C-B79B-4DC9-B013-026AE3E673B2}" destId="{B642293F-B4F1-4215-857B-E101914ABDA4}" srcOrd="0" destOrd="0" presId="urn:microsoft.com/office/officeart/2005/8/layout/process5"/>
    <dgm:cxn modelId="{206EDF67-8A0B-44D5-9489-863A93D6E8C7}" type="presParOf" srcId="{C402D924-98FD-4A0C-8FE0-DDEEB28887F8}" destId="{B642293F-B4F1-4215-857B-E101914ABDA4}" srcOrd="0" destOrd="0" presId="urn:microsoft.com/office/officeart/2005/8/layout/process5"/>
    <dgm:cxn modelId="{7ACBFC83-BD74-43F5-B2EE-B4B24EA43234}" type="presParOf" srcId="{C402D924-98FD-4A0C-8FE0-DDEEB28887F8}" destId="{5C55E90B-3870-4676-9DCF-536854F2A7BD}" srcOrd="1" destOrd="0" presId="urn:microsoft.com/office/officeart/2005/8/layout/process5"/>
    <dgm:cxn modelId="{53C31275-92B8-4A53-B0FA-BE26F14614B7}" type="presParOf" srcId="{5C55E90B-3870-4676-9DCF-536854F2A7BD}" destId="{61A27C28-A69E-473E-A71C-869B4B091D76}" srcOrd="0" destOrd="0" presId="urn:microsoft.com/office/officeart/2005/8/layout/process5"/>
    <dgm:cxn modelId="{B25A1A88-537E-4654-820C-007395981B76}" type="presParOf" srcId="{C402D924-98FD-4A0C-8FE0-DDEEB28887F8}" destId="{B6993CBC-776C-4D13-9ACC-F2BFF18206C8}" srcOrd="2" destOrd="0" presId="urn:microsoft.com/office/officeart/2005/8/layout/process5"/>
    <dgm:cxn modelId="{BD9BA34B-ABFC-4C5C-93F0-0A0AC0A8FFFD}" type="presParOf" srcId="{C402D924-98FD-4A0C-8FE0-DDEEB28887F8}" destId="{62D07503-1BE5-4241-89F5-286CD8BE9516}" srcOrd="3" destOrd="0" presId="urn:microsoft.com/office/officeart/2005/8/layout/process5"/>
    <dgm:cxn modelId="{ECB8B553-7639-45F1-BD08-D573F87D8DD9}" type="presParOf" srcId="{62D07503-1BE5-4241-89F5-286CD8BE9516}" destId="{8CC0C014-488A-4D2F-A98D-F6C4E39ADB3D}" srcOrd="0" destOrd="0" presId="urn:microsoft.com/office/officeart/2005/8/layout/process5"/>
    <dgm:cxn modelId="{F7BE4312-B6B7-413F-8F84-CA22D41C6CD1}" type="presParOf" srcId="{C402D924-98FD-4A0C-8FE0-DDEEB28887F8}" destId="{216E330D-E883-4BF5-B0FE-5F9A7A03A81F}" srcOrd="4" destOrd="0" presId="urn:microsoft.com/office/officeart/2005/8/layout/process5"/>
    <dgm:cxn modelId="{E3C0E61E-922D-41EE-AE96-F1471E27E4ED}" type="presParOf" srcId="{C402D924-98FD-4A0C-8FE0-DDEEB28887F8}" destId="{18AB4FD4-904C-43AD-A630-65F4364938CF}" srcOrd="5" destOrd="0" presId="urn:microsoft.com/office/officeart/2005/8/layout/process5"/>
    <dgm:cxn modelId="{391144B5-51D8-402E-870E-8B67D3620A90}" type="presParOf" srcId="{18AB4FD4-904C-43AD-A630-65F4364938CF}" destId="{A5C4798D-C8DB-472B-AB05-F2562B3596EC}" srcOrd="0" destOrd="0" presId="urn:microsoft.com/office/officeart/2005/8/layout/process5"/>
    <dgm:cxn modelId="{AD98DFBE-7FD4-4596-B415-52D8315D005F}" type="presParOf" srcId="{C402D924-98FD-4A0C-8FE0-DDEEB28887F8}" destId="{A62E7442-1F55-406F-ACD2-B74F73A213E2}" srcOrd="6" destOrd="0" presId="urn:microsoft.com/office/officeart/2005/8/layout/process5"/>
    <dgm:cxn modelId="{0AD735B8-7396-42E5-BBA9-4C69794FEE00}" type="presParOf" srcId="{C402D924-98FD-4A0C-8FE0-DDEEB28887F8}" destId="{E6F5F477-EB3A-44BF-BD64-4C3A742B0300}" srcOrd="7" destOrd="0" presId="urn:microsoft.com/office/officeart/2005/8/layout/process5"/>
    <dgm:cxn modelId="{3969FD90-2D73-4005-86A4-9EE6D2AC03CF}" type="presParOf" srcId="{E6F5F477-EB3A-44BF-BD64-4C3A742B0300}" destId="{FF04E844-A029-4CA3-ACD3-F43CA4A905A2}" srcOrd="0" destOrd="0" presId="urn:microsoft.com/office/officeart/2005/8/layout/process5"/>
    <dgm:cxn modelId="{9A0EFE38-2C37-4242-813B-8923F02D42E2}" type="presParOf" srcId="{C402D924-98FD-4A0C-8FE0-DDEEB28887F8}" destId="{F2A7A743-C0CA-40E8-9BD2-8E07EBBC9906}" srcOrd="8" destOrd="0" presId="urn:microsoft.com/office/officeart/2005/8/layout/process5"/>
    <dgm:cxn modelId="{4C39FC98-EF9C-4759-B39D-4C74D87E62E0}" type="presParOf" srcId="{C402D924-98FD-4A0C-8FE0-DDEEB28887F8}" destId="{2341E253-8D03-4A57-8353-6C202EEF75AA}" srcOrd="9" destOrd="0" presId="urn:microsoft.com/office/officeart/2005/8/layout/process5"/>
    <dgm:cxn modelId="{1258EF34-0978-492C-9D19-E926287C196F}" type="presParOf" srcId="{2341E253-8D03-4A57-8353-6C202EEF75AA}" destId="{02C60EAC-66C3-448E-8D56-0EF3248AA9DB}" srcOrd="0" destOrd="0" presId="urn:microsoft.com/office/officeart/2005/8/layout/process5"/>
    <dgm:cxn modelId="{1B7E33A3-AF82-4F91-90FD-8F13E21EAA09}" type="presParOf" srcId="{C402D924-98FD-4A0C-8FE0-DDEEB28887F8}" destId="{E782F99C-A982-4F5B-9C07-571019CAD1C4}" srcOrd="10" destOrd="0" presId="urn:microsoft.com/office/officeart/2005/8/layout/process5"/>
    <dgm:cxn modelId="{77285B53-0EAE-47E0-BA73-A77CE285933B}" type="presParOf" srcId="{C402D924-98FD-4A0C-8FE0-DDEEB28887F8}" destId="{033771A7-A592-41B3-84E1-79E3FEEE9C56}" srcOrd="11" destOrd="0" presId="urn:microsoft.com/office/officeart/2005/8/layout/process5"/>
    <dgm:cxn modelId="{DF3C58F7-D3BD-4B64-ADEA-139831C86B3E}" type="presParOf" srcId="{033771A7-A592-41B3-84E1-79E3FEEE9C56}" destId="{325E6B52-1071-4392-B5B1-D64854A98F98}" srcOrd="0" destOrd="0" presId="urn:microsoft.com/office/officeart/2005/8/layout/process5"/>
    <dgm:cxn modelId="{869D51B4-C056-4862-B76C-BB3015552FAC}" type="presParOf" srcId="{C402D924-98FD-4A0C-8FE0-DDEEB28887F8}" destId="{4E1BD1D7-7452-4E73-8EE3-BA8C737F611C}" srcOrd="12" destOrd="0" presId="urn:microsoft.com/office/officeart/2005/8/layout/process5"/>
    <dgm:cxn modelId="{B654CE92-CEA6-45A8-B34C-B638F673C727}" type="presParOf" srcId="{C402D924-98FD-4A0C-8FE0-DDEEB28887F8}" destId="{B63CA25F-FB3C-40FB-8FF9-B4C04DFC054A}" srcOrd="13" destOrd="0" presId="urn:microsoft.com/office/officeart/2005/8/layout/process5"/>
    <dgm:cxn modelId="{D63807ED-BD2D-4891-9101-A76CA8BDADC4}" type="presParOf" srcId="{B63CA25F-FB3C-40FB-8FF9-B4C04DFC054A}" destId="{7E6F4EBF-A827-4914-8EB2-96D0A6581C5D}" srcOrd="0" destOrd="0" presId="urn:microsoft.com/office/officeart/2005/8/layout/process5"/>
    <dgm:cxn modelId="{052AD446-F475-4EAB-87AF-1F3C4BF515AE}" type="presParOf" srcId="{C402D924-98FD-4A0C-8FE0-DDEEB28887F8}" destId="{B8ADE863-0457-40DF-921F-A348505F7D1B}"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42293F-B4F1-4215-857B-E101914ABDA4}">
      <dsp:nvSpPr>
        <dsp:cNvPr id="0" name=""/>
        <dsp:cNvSpPr/>
      </dsp:nvSpPr>
      <dsp:spPr>
        <a:xfrm>
          <a:off x="534555" y="891"/>
          <a:ext cx="1741811" cy="1045086"/>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分组完成工作页理论部分</a:t>
          </a:r>
        </a:p>
      </dsp:txBody>
      <dsp:txXfrm>
        <a:off x="565165" y="31501"/>
        <a:ext cx="1680591" cy="983866"/>
      </dsp:txXfrm>
    </dsp:sp>
    <dsp:sp modelId="{5C55E90B-3870-4676-9DCF-536854F2A7BD}">
      <dsp:nvSpPr>
        <dsp:cNvPr id="0" name=""/>
        <dsp:cNvSpPr/>
      </dsp:nvSpPr>
      <dsp:spPr>
        <a:xfrm>
          <a:off x="2429646" y="307450"/>
          <a:ext cx="369263" cy="431969"/>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zh-CN" altLang="en-US" sz="1500" kern="1200"/>
        </a:p>
      </dsp:txBody>
      <dsp:txXfrm>
        <a:off x="2429646" y="393844"/>
        <a:ext cx="258484" cy="259181"/>
      </dsp:txXfrm>
    </dsp:sp>
    <dsp:sp modelId="{B6993CBC-776C-4D13-9ACC-F2BFF18206C8}">
      <dsp:nvSpPr>
        <dsp:cNvPr id="0" name=""/>
        <dsp:cNvSpPr/>
      </dsp:nvSpPr>
      <dsp:spPr>
        <a:xfrm>
          <a:off x="2973091" y="891"/>
          <a:ext cx="1741811" cy="1045086"/>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教师讲解理论内容</a:t>
          </a:r>
        </a:p>
      </dsp:txBody>
      <dsp:txXfrm>
        <a:off x="3003701" y="31501"/>
        <a:ext cx="1680591" cy="983866"/>
      </dsp:txXfrm>
    </dsp:sp>
    <dsp:sp modelId="{62D07503-1BE5-4241-89F5-286CD8BE9516}">
      <dsp:nvSpPr>
        <dsp:cNvPr id="0" name=""/>
        <dsp:cNvSpPr/>
      </dsp:nvSpPr>
      <dsp:spPr>
        <a:xfrm>
          <a:off x="4868181" y="307450"/>
          <a:ext cx="369263" cy="431969"/>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zh-CN" altLang="en-US" sz="1500" kern="1200"/>
        </a:p>
      </dsp:txBody>
      <dsp:txXfrm>
        <a:off x="4868181" y="393844"/>
        <a:ext cx="258484" cy="259181"/>
      </dsp:txXfrm>
    </dsp:sp>
    <dsp:sp modelId="{216E330D-E883-4BF5-B0FE-5F9A7A03A81F}">
      <dsp:nvSpPr>
        <dsp:cNvPr id="0" name=""/>
        <dsp:cNvSpPr/>
      </dsp:nvSpPr>
      <dsp:spPr>
        <a:xfrm>
          <a:off x="5411627" y="891"/>
          <a:ext cx="1741811" cy="104508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老师分配实做任务</a:t>
          </a:r>
        </a:p>
      </dsp:txBody>
      <dsp:txXfrm>
        <a:off x="5442237" y="31501"/>
        <a:ext cx="1680591" cy="983866"/>
      </dsp:txXfrm>
    </dsp:sp>
    <dsp:sp modelId="{18AB4FD4-904C-43AD-A630-65F4364938CF}">
      <dsp:nvSpPr>
        <dsp:cNvPr id="0" name=""/>
        <dsp:cNvSpPr/>
      </dsp:nvSpPr>
      <dsp:spPr>
        <a:xfrm rot="5400000">
          <a:off x="6097900" y="1167904"/>
          <a:ext cx="369263" cy="431969"/>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zh-CN" altLang="en-US" sz="1500" kern="1200"/>
        </a:p>
      </dsp:txBody>
      <dsp:txXfrm rot="-5400000">
        <a:off x="6152942" y="1199257"/>
        <a:ext cx="259181" cy="258484"/>
      </dsp:txXfrm>
    </dsp:sp>
    <dsp:sp modelId="{A62E7442-1F55-406F-ACD2-B74F73A213E2}">
      <dsp:nvSpPr>
        <dsp:cNvPr id="0" name=""/>
        <dsp:cNvSpPr/>
      </dsp:nvSpPr>
      <dsp:spPr>
        <a:xfrm>
          <a:off x="5411627" y="1742702"/>
          <a:ext cx="1741811" cy="104508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老师指导协助学生完成实做工作页</a:t>
          </a:r>
        </a:p>
      </dsp:txBody>
      <dsp:txXfrm>
        <a:off x="5442237" y="1773312"/>
        <a:ext cx="1680591" cy="983866"/>
      </dsp:txXfrm>
    </dsp:sp>
    <dsp:sp modelId="{E6F5F477-EB3A-44BF-BD64-4C3A742B0300}">
      <dsp:nvSpPr>
        <dsp:cNvPr id="0" name=""/>
        <dsp:cNvSpPr/>
      </dsp:nvSpPr>
      <dsp:spPr>
        <a:xfrm rot="10800000">
          <a:off x="4889083" y="2049261"/>
          <a:ext cx="369263" cy="431969"/>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zh-CN" altLang="en-US" sz="1500" kern="1200"/>
        </a:p>
      </dsp:txBody>
      <dsp:txXfrm rot="10800000">
        <a:off x="4999862" y="2135655"/>
        <a:ext cx="258484" cy="259181"/>
      </dsp:txXfrm>
    </dsp:sp>
    <dsp:sp modelId="{F2A7A743-C0CA-40E8-9BD2-8E07EBBC9906}">
      <dsp:nvSpPr>
        <dsp:cNvPr id="0" name=""/>
        <dsp:cNvSpPr/>
      </dsp:nvSpPr>
      <dsp:spPr>
        <a:xfrm>
          <a:off x="2973091" y="1742702"/>
          <a:ext cx="1741811" cy="1045086"/>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老师讲解工作页</a:t>
          </a:r>
        </a:p>
      </dsp:txBody>
      <dsp:txXfrm>
        <a:off x="3003701" y="1773312"/>
        <a:ext cx="1680591" cy="983866"/>
      </dsp:txXfrm>
    </dsp:sp>
    <dsp:sp modelId="{2341E253-8D03-4A57-8353-6C202EEF75AA}">
      <dsp:nvSpPr>
        <dsp:cNvPr id="0" name=""/>
        <dsp:cNvSpPr/>
      </dsp:nvSpPr>
      <dsp:spPr>
        <a:xfrm rot="10800000">
          <a:off x="2450548" y="2049261"/>
          <a:ext cx="369263" cy="431969"/>
        </a:xfrm>
        <a:prstGeom prst="righ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zh-CN" altLang="en-US" sz="1500" kern="1200"/>
        </a:p>
      </dsp:txBody>
      <dsp:txXfrm rot="10800000">
        <a:off x="2561327" y="2135655"/>
        <a:ext cx="258484" cy="259181"/>
      </dsp:txXfrm>
    </dsp:sp>
    <dsp:sp modelId="{E782F99C-A982-4F5B-9C07-571019CAD1C4}">
      <dsp:nvSpPr>
        <dsp:cNvPr id="0" name=""/>
        <dsp:cNvSpPr/>
      </dsp:nvSpPr>
      <dsp:spPr>
        <a:xfrm>
          <a:off x="534555" y="1742702"/>
          <a:ext cx="1741811" cy="1045086"/>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学生自行完成技能考核</a:t>
          </a:r>
        </a:p>
      </dsp:txBody>
      <dsp:txXfrm>
        <a:off x="565165" y="1773312"/>
        <a:ext cx="1680591" cy="983866"/>
      </dsp:txXfrm>
    </dsp:sp>
    <dsp:sp modelId="{033771A7-A592-41B3-84E1-79E3FEEE9C56}">
      <dsp:nvSpPr>
        <dsp:cNvPr id="0" name=""/>
        <dsp:cNvSpPr/>
      </dsp:nvSpPr>
      <dsp:spPr>
        <a:xfrm rot="5400000">
          <a:off x="1220829" y="2909716"/>
          <a:ext cx="369263" cy="431969"/>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zh-CN" altLang="en-US" sz="1500" kern="1200"/>
        </a:p>
      </dsp:txBody>
      <dsp:txXfrm rot="-5400000">
        <a:off x="1275871" y="2941069"/>
        <a:ext cx="259181" cy="258484"/>
      </dsp:txXfrm>
    </dsp:sp>
    <dsp:sp modelId="{4E1BD1D7-7452-4E73-8EE3-BA8C737F611C}">
      <dsp:nvSpPr>
        <dsp:cNvPr id="0" name=""/>
        <dsp:cNvSpPr/>
      </dsp:nvSpPr>
      <dsp:spPr>
        <a:xfrm>
          <a:off x="534555" y="3484513"/>
          <a:ext cx="1741811" cy="1045086"/>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老师总结评价</a:t>
          </a:r>
        </a:p>
      </dsp:txBody>
      <dsp:txXfrm>
        <a:off x="565165" y="3515123"/>
        <a:ext cx="1680591" cy="983866"/>
      </dsp:txXfrm>
    </dsp:sp>
    <dsp:sp modelId="{B63CA25F-FB3C-40FB-8FF9-B4C04DFC054A}">
      <dsp:nvSpPr>
        <dsp:cNvPr id="0" name=""/>
        <dsp:cNvSpPr/>
      </dsp:nvSpPr>
      <dsp:spPr>
        <a:xfrm>
          <a:off x="2429646" y="3791072"/>
          <a:ext cx="369263" cy="431969"/>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zh-CN" altLang="en-US" sz="1500" kern="1200"/>
        </a:p>
      </dsp:txBody>
      <dsp:txXfrm>
        <a:off x="2429646" y="3877466"/>
        <a:ext cx="258484" cy="259181"/>
      </dsp:txXfrm>
    </dsp:sp>
    <dsp:sp modelId="{B8ADE863-0457-40DF-921F-A348505F7D1B}">
      <dsp:nvSpPr>
        <dsp:cNvPr id="0" name=""/>
        <dsp:cNvSpPr/>
      </dsp:nvSpPr>
      <dsp:spPr>
        <a:xfrm>
          <a:off x="2973091" y="3484513"/>
          <a:ext cx="1741811" cy="104508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完成知识点和技能点</a:t>
          </a:r>
        </a:p>
      </dsp:txBody>
      <dsp:txXfrm>
        <a:off x="3003701" y="3515123"/>
        <a:ext cx="1680591" cy="983866"/>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B31DAB-42AB-49D7-92B0-261372634585}" type="datetimeFigureOut">
              <a:rPr lang="zh-CN" altLang="en-US" smtClean="0"/>
              <a:t>2025/9/13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CC51D7-AC06-4276-853C-1D5DAE75978A}" type="slidenum">
              <a:rPr lang="zh-CN" altLang="en-US" smtClean="0"/>
              <a:t>‹#›</a:t>
            </a:fld>
            <a:endParaRPr lang="zh-CN" altLang="en-US"/>
          </a:p>
        </p:txBody>
      </p:sp>
    </p:spTree>
    <p:extLst>
      <p:ext uri="{BB962C8B-B14F-4D97-AF65-F5344CB8AC3E}">
        <p14:creationId xmlns:p14="http://schemas.microsoft.com/office/powerpoint/2010/main" val="728739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07" y="0"/>
            <a:ext cx="12192000" cy="6858000"/>
          </a:xfrm>
          <a:prstGeom prst="rect">
            <a:avLst/>
          </a:prstGeom>
        </p:spPr>
      </p:pic>
      <p:cxnSp>
        <p:nvCxnSpPr>
          <p:cNvPr id="6" name="直接连接符 5"/>
          <p:cNvCxnSpPr>
            <a:cxnSpLocks/>
          </p:cNvCxnSpPr>
          <p:nvPr userDrawn="1"/>
        </p:nvCxnSpPr>
        <p:spPr>
          <a:xfrm>
            <a:off x="0" y="708148"/>
            <a:ext cx="1219023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8" name="Picture 12" descr="中英文横排组合最终稿">
            <a:extLst>
              <a:ext uri="{FF2B5EF4-FFF2-40B4-BE49-F238E27FC236}">
                <a16:creationId xmlns:a16="http://schemas.microsoft.com/office/drawing/2014/main" id="{9BAB6A00-E7CB-4CBC-9318-38A5B7316B7D}"/>
              </a:ext>
            </a:extLst>
          </p:cNvPr>
          <p:cNvPicPr>
            <a:picLocks noChangeAspect="1" noChangeArrowheads="1"/>
          </p:cNvPicPr>
          <p:nvPr userDrawn="1"/>
        </p:nvPicPr>
        <p:blipFill>
          <a:blip r:embed="rId3">
            <a:clrChange>
              <a:clrFrom>
                <a:srgbClr val="FFFFFF"/>
              </a:clrFrom>
              <a:clrTo>
                <a:srgbClr val="FFFFFF">
                  <a:alpha val="0"/>
                </a:srgbClr>
              </a:clrTo>
            </a:clrChange>
          </a:blip>
          <a:srcRect/>
          <a:stretch>
            <a:fillRect/>
          </a:stretch>
        </p:blipFill>
        <p:spPr bwMode="auto">
          <a:xfrm>
            <a:off x="8382279" y="104504"/>
            <a:ext cx="3809721" cy="557522"/>
          </a:xfrm>
          <a:prstGeom prst="rect">
            <a:avLst/>
          </a:prstGeom>
          <a:noFill/>
          <a:ln w="9525">
            <a:noFill/>
            <a:miter lim="800000"/>
            <a:headEnd/>
            <a:tailEnd/>
          </a:ln>
        </p:spPr>
      </p:pic>
    </p:spTree>
    <p:extLst>
      <p:ext uri="{BB962C8B-B14F-4D97-AF65-F5344CB8AC3E}">
        <p14:creationId xmlns:p14="http://schemas.microsoft.com/office/powerpoint/2010/main" val="130013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99AAE5-E6A5-4022-8D44-5AFA86B738F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1B6F2FE-25B9-4DE2-8F61-F11C566637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508109E-B555-4E13-B68B-1229873B9B4F}"/>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836FE041-9945-48C0-A51A-590BEDD417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69CCEC1-1C4B-4D90-A077-E07E2A4590E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B71532B-4623-4FD8-8220-6DA05895261F}"/>
              </a:ext>
            </a:extLst>
          </p:cNvPr>
          <p:cNvSpPr>
            <a:spLocks noGrp="1"/>
          </p:cNvSpPr>
          <p:nvPr>
            <p:ph type="dt" sz="half" idx="10"/>
          </p:nvPr>
        </p:nvSpPr>
        <p:spPr/>
        <p:txBody>
          <a:bodyPr/>
          <a:lstStyle/>
          <a:p>
            <a:fld id="{1E05286F-21BB-4AB4-961F-35FA1AB38DE7}" type="datetimeFigureOut">
              <a:rPr lang="zh-CN" altLang="en-US" smtClean="0"/>
              <a:t>2025/9/13</a:t>
            </a:fld>
            <a:endParaRPr lang="zh-CN" altLang="en-US"/>
          </a:p>
        </p:txBody>
      </p:sp>
      <p:sp>
        <p:nvSpPr>
          <p:cNvPr id="8" name="页脚占位符 7">
            <a:extLst>
              <a:ext uri="{FF2B5EF4-FFF2-40B4-BE49-F238E27FC236}">
                <a16:creationId xmlns:a16="http://schemas.microsoft.com/office/drawing/2014/main" id="{D486B4E4-2041-4A8E-B990-2EFFC96EADA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1B9079D-AF7E-4213-847A-37F95DBBDBD4}"/>
              </a:ext>
            </a:extLst>
          </p:cNvPr>
          <p:cNvSpPr>
            <a:spLocks noGrp="1"/>
          </p:cNvSpPr>
          <p:nvPr>
            <p:ph type="sldNum" sz="quarter" idx="12"/>
          </p:nvPr>
        </p:nvSpPr>
        <p:spPr/>
        <p:txBody>
          <a:bodyPr/>
          <a:lstStyle/>
          <a:p>
            <a:fld id="{156F50AF-7D10-4512-BB23-A65917634B8C}" type="slidenum">
              <a:rPr lang="zh-CN" altLang="en-US" smtClean="0"/>
              <a:t>‹#›</a:t>
            </a:fld>
            <a:endParaRPr lang="zh-CN" altLang="en-US"/>
          </a:p>
        </p:txBody>
      </p:sp>
    </p:spTree>
    <p:extLst>
      <p:ext uri="{BB962C8B-B14F-4D97-AF65-F5344CB8AC3E}">
        <p14:creationId xmlns:p14="http://schemas.microsoft.com/office/powerpoint/2010/main" val="31241637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324C34-19C7-4E5C-88E6-142002EABB5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00C25D7-88AD-4EA1-919E-C0F54C701C34}"/>
              </a:ext>
            </a:extLst>
          </p:cNvPr>
          <p:cNvSpPr>
            <a:spLocks noGrp="1"/>
          </p:cNvSpPr>
          <p:nvPr>
            <p:ph type="dt" sz="half" idx="10"/>
          </p:nvPr>
        </p:nvSpPr>
        <p:spPr/>
        <p:txBody>
          <a:bodyPr/>
          <a:lstStyle/>
          <a:p>
            <a:fld id="{1E05286F-21BB-4AB4-961F-35FA1AB38DE7}" type="datetimeFigureOut">
              <a:rPr lang="zh-CN" altLang="en-US" smtClean="0"/>
              <a:t>2025/9/13</a:t>
            </a:fld>
            <a:endParaRPr lang="zh-CN" altLang="en-US"/>
          </a:p>
        </p:txBody>
      </p:sp>
      <p:sp>
        <p:nvSpPr>
          <p:cNvPr id="4" name="页脚占位符 3">
            <a:extLst>
              <a:ext uri="{FF2B5EF4-FFF2-40B4-BE49-F238E27FC236}">
                <a16:creationId xmlns:a16="http://schemas.microsoft.com/office/drawing/2014/main" id="{74AD7D76-CFFD-4FA7-A390-1C857466E3A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0640613-BF81-4711-9303-BBA95DF9E3CA}"/>
              </a:ext>
            </a:extLst>
          </p:cNvPr>
          <p:cNvSpPr>
            <a:spLocks noGrp="1"/>
          </p:cNvSpPr>
          <p:nvPr>
            <p:ph type="sldNum" sz="quarter" idx="12"/>
          </p:nvPr>
        </p:nvSpPr>
        <p:spPr/>
        <p:txBody>
          <a:bodyPr/>
          <a:lstStyle/>
          <a:p>
            <a:fld id="{156F50AF-7D10-4512-BB23-A65917634B8C}" type="slidenum">
              <a:rPr lang="zh-CN" altLang="en-US" smtClean="0"/>
              <a:t>‹#›</a:t>
            </a:fld>
            <a:endParaRPr lang="zh-CN" altLang="en-US"/>
          </a:p>
        </p:txBody>
      </p:sp>
    </p:spTree>
    <p:extLst>
      <p:ext uri="{BB962C8B-B14F-4D97-AF65-F5344CB8AC3E}">
        <p14:creationId xmlns:p14="http://schemas.microsoft.com/office/powerpoint/2010/main" val="8481311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E31C5DA-9312-4DCD-91D1-9D48895AD950}"/>
              </a:ext>
            </a:extLst>
          </p:cNvPr>
          <p:cNvSpPr>
            <a:spLocks noGrp="1"/>
          </p:cNvSpPr>
          <p:nvPr>
            <p:ph type="dt" sz="half" idx="10"/>
          </p:nvPr>
        </p:nvSpPr>
        <p:spPr/>
        <p:txBody>
          <a:bodyPr/>
          <a:lstStyle/>
          <a:p>
            <a:fld id="{1E05286F-21BB-4AB4-961F-35FA1AB38DE7}" type="datetimeFigureOut">
              <a:rPr lang="zh-CN" altLang="en-US" smtClean="0"/>
              <a:t>2025/9/13</a:t>
            </a:fld>
            <a:endParaRPr lang="zh-CN" altLang="en-US"/>
          </a:p>
        </p:txBody>
      </p:sp>
      <p:sp>
        <p:nvSpPr>
          <p:cNvPr id="3" name="页脚占位符 2">
            <a:extLst>
              <a:ext uri="{FF2B5EF4-FFF2-40B4-BE49-F238E27FC236}">
                <a16:creationId xmlns:a16="http://schemas.microsoft.com/office/drawing/2014/main" id="{E932081B-801D-4A6B-B536-FC0B7870676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1D59616-6655-4670-942F-3941B01B32A7}"/>
              </a:ext>
            </a:extLst>
          </p:cNvPr>
          <p:cNvSpPr>
            <a:spLocks noGrp="1"/>
          </p:cNvSpPr>
          <p:nvPr>
            <p:ph type="sldNum" sz="quarter" idx="12"/>
          </p:nvPr>
        </p:nvSpPr>
        <p:spPr/>
        <p:txBody>
          <a:bodyPr/>
          <a:lstStyle/>
          <a:p>
            <a:fld id="{156F50AF-7D10-4512-BB23-A65917634B8C}" type="slidenum">
              <a:rPr lang="zh-CN" altLang="en-US" smtClean="0"/>
              <a:t>‹#›</a:t>
            </a:fld>
            <a:endParaRPr lang="zh-CN" altLang="en-US"/>
          </a:p>
        </p:txBody>
      </p:sp>
    </p:spTree>
    <p:extLst>
      <p:ext uri="{BB962C8B-B14F-4D97-AF65-F5344CB8AC3E}">
        <p14:creationId xmlns:p14="http://schemas.microsoft.com/office/powerpoint/2010/main" val="29959707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399A06-EC86-48F4-A31A-8C98A08BD85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F07A100-7387-4061-8955-2A747B80AD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93654D1-6835-4E87-84F5-876073FD3C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268E0F7-90DF-427F-BF66-49B64340FF9E}"/>
              </a:ext>
            </a:extLst>
          </p:cNvPr>
          <p:cNvSpPr>
            <a:spLocks noGrp="1"/>
          </p:cNvSpPr>
          <p:nvPr>
            <p:ph type="dt" sz="half" idx="10"/>
          </p:nvPr>
        </p:nvSpPr>
        <p:spPr/>
        <p:txBody>
          <a:bodyPr/>
          <a:lstStyle/>
          <a:p>
            <a:fld id="{1E05286F-21BB-4AB4-961F-35FA1AB38DE7}" type="datetimeFigureOut">
              <a:rPr lang="zh-CN" altLang="en-US" smtClean="0"/>
              <a:t>2025/9/13</a:t>
            </a:fld>
            <a:endParaRPr lang="zh-CN" altLang="en-US"/>
          </a:p>
        </p:txBody>
      </p:sp>
      <p:sp>
        <p:nvSpPr>
          <p:cNvPr id="6" name="页脚占位符 5">
            <a:extLst>
              <a:ext uri="{FF2B5EF4-FFF2-40B4-BE49-F238E27FC236}">
                <a16:creationId xmlns:a16="http://schemas.microsoft.com/office/drawing/2014/main" id="{0328896B-D48E-4A10-8D4C-9B75A7514F6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9ECB1C5-AF13-41BE-9169-5187E8976E1A}"/>
              </a:ext>
            </a:extLst>
          </p:cNvPr>
          <p:cNvSpPr>
            <a:spLocks noGrp="1"/>
          </p:cNvSpPr>
          <p:nvPr>
            <p:ph type="sldNum" sz="quarter" idx="12"/>
          </p:nvPr>
        </p:nvSpPr>
        <p:spPr/>
        <p:txBody>
          <a:bodyPr/>
          <a:lstStyle/>
          <a:p>
            <a:fld id="{156F50AF-7D10-4512-BB23-A65917634B8C}" type="slidenum">
              <a:rPr lang="zh-CN" altLang="en-US" smtClean="0"/>
              <a:t>‹#›</a:t>
            </a:fld>
            <a:endParaRPr lang="zh-CN" altLang="en-US"/>
          </a:p>
        </p:txBody>
      </p:sp>
    </p:spTree>
    <p:extLst>
      <p:ext uri="{BB962C8B-B14F-4D97-AF65-F5344CB8AC3E}">
        <p14:creationId xmlns:p14="http://schemas.microsoft.com/office/powerpoint/2010/main" val="37453124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1B785E-AF4C-4E79-AD05-573D73069B9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D9DD350-7192-4F16-B599-0636206F88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72D8CA4-5F56-4588-92A1-D82520CCB7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96F2943-7F5C-45D4-AFE6-74282ADF124C}"/>
              </a:ext>
            </a:extLst>
          </p:cNvPr>
          <p:cNvSpPr>
            <a:spLocks noGrp="1"/>
          </p:cNvSpPr>
          <p:nvPr>
            <p:ph type="dt" sz="half" idx="10"/>
          </p:nvPr>
        </p:nvSpPr>
        <p:spPr/>
        <p:txBody>
          <a:bodyPr/>
          <a:lstStyle/>
          <a:p>
            <a:fld id="{1E05286F-21BB-4AB4-961F-35FA1AB38DE7}" type="datetimeFigureOut">
              <a:rPr lang="zh-CN" altLang="en-US" smtClean="0"/>
              <a:t>2025/9/13</a:t>
            </a:fld>
            <a:endParaRPr lang="zh-CN" altLang="en-US"/>
          </a:p>
        </p:txBody>
      </p:sp>
      <p:sp>
        <p:nvSpPr>
          <p:cNvPr id="6" name="页脚占位符 5">
            <a:extLst>
              <a:ext uri="{FF2B5EF4-FFF2-40B4-BE49-F238E27FC236}">
                <a16:creationId xmlns:a16="http://schemas.microsoft.com/office/drawing/2014/main" id="{EAD617E1-309C-4474-9CA9-4C5F7EA37AD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B93E82C-88C9-42BC-AB4B-B3782007DCDC}"/>
              </a:ext>
            </a:extLst>
          </p:cNvPr>
          <p:cNvSpPr>
            <a:spLocks noGrp="1"/>
          </p:cNvSpPr>
          <p:nvPr>
            <p:ph type="sldNum" sz="quarter" idx="12"/>
          </p:nvPr>
        </p:nvSpPr>
        <p:spPr/>
        <p:txBody>
          <a:bodyPr/>
          <a:lstStyle/>
          <a:p>
            <a:fld id="{156F50AF-7D10-4512-BB23-A65917634B8C}" type="slidenum">
              <a:rPr lang="zh-CN" altLang="en-US" smtClean="0"/>
              <a:t>‹#›</a:t>
            </a:fld>
            <a:endParaRPr lang="zh-CN" altLang="en-US"/>
          </a:p>
        </p:txBody>
      </p:sp>
    </p:spTree>
    <p:extLst>
      <p:ext uri="{BB962C8B-B14F-4D97-AF65-F5344CB8AC3E}">
        <p14:creationId xmlns:p14="http://schemas.microsoft.com/office/powerpoint/2010/main" val="17464018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16C414-4E38-4B7F-9986-97D3E1E1D3B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551BC05-4CEB-4E87-9D25-F3457F3334D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753B2C3-F59A-4D76-BE1E-94B48CFC4836}"/>
              </a:ext>
            </a:extLst>
          </p:cNvPr>
          <p:cNvSpPr>
            <a:spLocks noGrp="1"/>
          </p:cNvSpPr>
          <p:nvPr>
            <p:ph type="dt" sz="half" idx="10"/>
          </p:nvPr>
        </p:nvSpPr>
        <p:spPr/>
        <p:txBody>
          <a:bodyPr/>
          <a:lstStyle/>
          <a:p>
            <a:fld id="{1E05286F-21BB-4AB4-961F-35FA1AB38DE7}" type="datetimeFigureOut">
              <a:rPr lang="zh-CN" altLang="en-US" smtClean="0"/>
              <a:t>2025/9/13</a:t>
            </a:fld>
            <a:endParaRPr lang="zh-CN" altLang="en-US"/>
          </a:p>
        </p:txBody>
      </p:sp>
      <p:sp>
        <p:nvSpPr>
          <p:cNvPr id="5" name="页脚占位符 4">
            <a:extLst>
              <a:ext uri="{FF2B5EF4-FFF2-40B4-BE49-F238E27FC236}">
                <a16:creationId xmlns:a16="http://schemas.microsoft.com/office/drawing/2014/main" id="{93D0A476-E6C1-4023-9733-13F737C609C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B5D34A5-2EBC-4B41-8391-D8E21B2C40C7}"/>
              </a:ext>
            </a:extLst>
          </p:cNvPr>
          <p:cNvSpPr>
            <a:spLocks noGrp="1"/>
          </p:cNvSpPr>
          <p:nvPr>
            <p:ph type="sldNum" sz="quarter" idx="12"/>
          </p:nvPr>
        </p:nvSpPr>
        <p:spPr/>
        <p:txBody>
          <a:bodyPr/>
          <a:lstStyle/>
          <a:p>
            <a:fld id="{156F50AF-7D10-4512-BB23-A65917634B8C}" type="slidenum">
              <a:rPr lang="zh-CN" altLang="en-US" smtClean="0"/>
              <a:t>‹#›</a:t>
            </a:fld>
            <a:endParaRPr lang="zh-CN" altLang="en-US"/>
          </a:p>
        </p:txBody>
      </p:sp>
    </p:spTree>
    <p:extLst>
      <p:ext uri="{BB962C8B-B14F-4D97-AF65-F5344CB8AC3E}">
        <p14:creationId xmlns:p14="http://schemas.microsoft.com/office/powerpoint/2010/main" val="14226721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FDE6F04-CEE8-4A4F-A152-E2BF4AD924C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20FB339-D911-4E27-8A11-740F4157B88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5422238-2DD2-4AE1-86FF-A1A229DB3CAC}"/>
              </a:ext>
            </a:extLst>
          </p:cNvPr>
          <p:cNvSpPr>
            <a:spLocks noGrp="1"/>
          </p:cNvSpPr>
          <p:nvPr>
            <p:ph type="dt" sz="half" idx="10"/>
          </p:nvPr>
        </p:nvSpPr>
        <p:spPr/>
        <p:txBody>
          <a:bodyPr/>
          <a:lstStyle/>
          <a:p>
            <a:fld id="{1E05286F-21BB-4AB4-961F-35FA1AB38DE7}" type="datetimeFigureOut">
              <a:rPr lang="zh-CN" altLang="en-US" smtClean="0"/>
              <a:t>2025/9/13</a:t>
            </a:fld>
            <a:endParaRPr lang="zh-CN" altLang="en-US"/>
          </a:p>
        </p:txBody>
      </p:sp>
      <p:sp>
        <p:nvSpPr>
          <p:cNvPr id="5" name="页脚占位符 4">
            <a:extLst>
              <a:ext uri="{FF2B5EF4-FFF2-40B4-BE49-F238E27FC236}">
                <a16:creationId xmlns:a16="http://schemas.microsoft.com/office/drawing/2014/main" id="{9BC2582F-DF8A-4FCA-9D78-FE8D3622CC3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7F5A9F4-9FFD-47A1-BE95-AF18AA521BC4}"/>
              </a:ext>
            </a:extLst>
          </p:cNvPr>
          <p:cNvSpPr>
            <a:spLocks noGrp="1"/>
          </p:cNvSpPr>
          <p:nvPr>
            <p:ph type="sldNum" sz="quarter" idx="12"/>
          </p:nvPr>
        </p:nvSpPr>
        <p:spPr/>
        <p:txBody>
          <a:bodyPr/>
          <a:lstStyle/>
          <a:p>
            <a:fld id="{156F50AF-7D10-4512-BB23-A65917634B8C}" type="slidenum">
              <a:rPr lang="zh-CN" altLang="en-US" smtClean="0"/>
              <a:t>‹#›</a:t>
            </a:fld>
            <a:endParaRPr lang="zh-CN" altLang="en-US"/>
          </a:p>
        </p:txBody>
      </p:sp>
    </p:spTree>
    <p:extLst>
      <p:ext uri="{BB962C8B-B14F-4D97-AF65-F5344CB8AC3E}">
        <p14:creationId xmlns:p14="http://schemas.microsoft.com/office/powerpoint/2010/main" val="2314967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07" y="0"/>
            <a:ext cx="12192000" cy="6858000"/>
          </a:xfrm>
          <a:prstGeom prst="rect">
            <a:avLst/>
          </a:prstGeom>
        </p:spPr>
      </p:pic>
      <p:cxnSp>
        <p:nvCxnSpPr>
          <p:cNvPr id="6" name="直接连接符 5"/>
          <p:cNvCxnSpPr>
            <a:cxnSpLocks/>
          </p:cNvCxnSpPr>
          <p:nvPr userDrawn="1"/>
        </p:nvCxnSpPr>
        <p:spPr>
          <a:xfrm>
            <a:off x="0" y="708148"/>
            <a:ext cx="1219023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a16="http://schemas.microsoft.com/office/drawing/2014/main" id="{4BAEC082-27E9-449F-B784-A91DE4D45036}"/>
              </a:ext>
            </a:extLst>
          </p:cNvPr>
          <p:cNvPicPr>
            <a:picLocks noChangeAspect="1"/>
          </p:cNvPicPr>
          <p:nvPr userDrawn="1"/>
        </p:nvPicPr>
        <p:blipFill>
          <a:blip r:embed="rId3">
            <a:alphaModFix/>
          </a:blip>
          <a:stretch>
            <a:fillRect/>
          </a:stretch>
        </p:blipFill>
        <p:spPr>
          <a:xfrm>
            <a:off x="8922850" y="32538"/>
            <a:ext cx="3273491" cy="675610"/>
          </a:xfrm>
          <a:prstGeom prst="rect">
            <a:avLst/>
          </a:prstGeom>
          <a:solidFill>
            <a:srgbClr val="F3F3F4"/>
          </a:solidFill>
        </p:spPr>
      </p:pic>
      <p:sp>
        <p:nvSpPr>
          <p:cNvPr id="7" name="文本框 6">
            <a:extLst>
              <a:ext uri="{FF2B5EF4-FFF2-40B4-BE49-F238E27FC236}">
                <a16:creationId xmlns:a16="http://schemas.microsoft.com/office/drawing/2014/main" id="{E426FC56-BFA8-45D7-95C0-740D80159D82}"/>
              </a:ext>
            </a:extLst>
          </p:cNvPr>
          <p:cNvSpPr txBox="1"/>
          <p:nvPr userDrawn="1"/>
        </p:nvSpPr>
        <p:spPr>
          <a:xfrm>
            <a:off x="174259" y="139510"/>
            <a:ext cx="6189784" cy="461665"/>
          </a:xfrm>
          <a:prstGeom prst="rect">
            <a:avLst/>
          </a:prstGeom>
          <a:noFill/>
        </p:spPr>
        <p:txBody>
          <a:bodyPr wrap="square">
            <a:spAutoFit/>
          </a:bodyPr>
          <a:lstStyle/>
          <a:p>
            <a:r>
              <a:rPr lang="zh-CN" altLang="en-US" sz="2400" dirty="0">
                <a:latin typeface="方正黑体_GBK" panose="03000509000000000000" pitchFamily="65" charset="-122"/>
                <a:ea typeface="方正黑体_GBK" panose="03000509000000000000" pitchFamily="65" charset="-122"/>
              </a:rPr>
              <a:t>学习单元四   整车驱动电机控制系统的检修</a:t>
            </a:r>
          </a:p>
        </p:txBody>
      </p:sp>
    </p:spTree>
    <p:extLst>
      <p:ext uri="{BB962C8B-B14F-4D97-AF65-F5344CB8AC3E}">
        <p14:creationId xmlns:p14="http://schemas.microsoft.com/office/powerpoint/2010/main" val="4094639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封面">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b="20817"/>
          <a:stretch>
            <a:fillRect/>
          </a:stretch>
        </p:blipFill>
        <p:spPr>
          <a:xfrm>
            <a:off x="0" y="0"/>
            <a:ext cx="12192000" cy="5430397"/>
          </a:xfrm>
          <a:prstGeom prst="rect">
            <a:avLst/>
          </a:prstGeom>
        </p:spPr>
      </p:pic>
      <p:pic>
        <p:nvPicPr>
          <p:cNvPr id="3" name="图片 2">
            <a:extLst>
              <a:ext uri="{FF2B5EF4-FFF2-40B4-BE49-F238E27FC236}">
                <a16:creationId xmlns:a16="http://schemas.microsoft.com/office/drawing/2014/main" id="{86C9D6D9-53FD-47F9-95A8-055ABAB5DA02}"/>
              </a:ext>
            </a:extLst>
          </p:cNvPr>
          <p:cNvPicPr>
            <a:picLocks noChangeAspect="1"/>
          </p:cNvPicPr>
          <p:nvPr userDrawn="1"/>
        </p:nvPicPr>
        <p:blipFill>
          <a:blip r:embed="rId3">
            <a:alphaModFix/>
          </a:blip>
          <a:stretch>
            <a:fillRect/>
          </a:stretch>
        </p:blipFill>
        <p:spPr>
          <a:xfrm>
            <a:off x="7122534" y="5162550"/>
            <a:ext cx="3876675" cy="800100"/>
          </a:xfrm>
          <a:prstGeom prst="rect">
            <a:avLst/>
          </a:prstGeom>
          <a:solidFill>
            <a:srgbClr val="F3F3F4"/>
          </a:solidFill>
        </p:spPr>
      </p:pic>
    </p:spTree>
    <p:extLst>
      <p:ext uri="{BB962C8B-B14F-4D97-AF65-F5344CB8AC3E}">
        <p14:creationId xmlns:p14="http://schemas.microsoft.com/office/powerpoint/2010/main" val="25260861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b="20817"/>
          <a:stretch>
            <a:fillRect/>
          </a:stretch>
        </p:blipFill>
        <p:spPr>
          <a:xfrm>
            <a:off x="0" y="0"/>
            <a:ext cx="12192000" cy="5430397"/>
          </a:xfrm>
          <a:prstGeom prst="rect">
            <a:avLst/>
          </a:prstGeom>
        </p:spPr>
      </p:pic>
      <p:pic>
        <p:nvPicPr>
          <p:cNvPr id="4" name="Picture 12" descr="中英文横排组合最终稿">
            <a:extLst>
              <a:ext uri="{FF2B5EF4-FFF2-40B4-BE49-F238E27FC236}">
                <a16:creationId xmlns:a16="http://schemas.microsoft.com/office/drawing/2014/main" id="{A0973862-C623-44D2-9A65-58B4D4706E76}"/>
              </a:ext>
            </a:extLst>
          </p:cNvPr>
          <p:cNvPicPr>
            <a:picLocks noChangeAspect="1" noChangeArrowheads="1"/>
          </p:cNvPicPr>
          <p:nvPr userDrawn="1"/>
        </p:nvPicPr>
        <p:blipFill>
          <a:blip r:embed="rId3">
            <a:clrChange>
              <a:clrFrom>
                <a:srgbClr val="FFFFFF"/>
              </a:clrFrom>
              <a:clrTo>
                <a:srgbClr val="FFFFFF">
                  <a:alpha val="0"/>
                </a:srgbClr>
              </a:clrTo>
            </a:clrChange>
          </a:blip>
          <a:srcRect/>
          <a:stretch>
            <a:fillRect/>
          </a:stretch>
        </p:blipFill>
        <p:spPr bwMode="auto">
          <a:xfrm>
            <a:off x="6811297" y="5275698"/>
            <a:ext cx="4866834" cy="712222"/>
          </a:xfrm>
          <a:prstGeom prst="rect">
            <a:avLst/>
          </a:prstGeom>
          <a:noFill/>
          <a:ln w="9525">
            <a:noFill/>
            <a:miter lim="800000"/>
            <a:headEnd/>
            <a:tailEnd/>
          </a:ln>
        </p:spPr>
      </p:pic>
    </p:spTree>
    <p:extLst>
      <p:ext uri="{BB962C8B-B14F-4D97-AF65-F5344CB8AC3E}">
        <p14:creationId xmlns:p14="http://schemas.microsoft.com/office/powerpoint/2010/main" val="2655378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123851-17AC-47FD-B6E6-711CA7E1F782}"/>
              </a:ext>
            </a:extLst>
          </p:cNvPr>
          <p:cNvSpPr>
            <a:spLocks noGrp="1"/>
          </p:cNvSpPr>
          <p:nvPr>
            <p:ph type="title"/>
          </p:nvPr>
        </p:nvSpPr>
        <p:spPr/>
        <p:txBody>
          <a:bodyPr/>
          <a:lstStyle/>
          <a:p>
            <a:r>
              <a:rPr lang="zh-CN" altLang="en-US" dirty="0"/>
              <a:t>单击此处编辑母版标题样式</a:t>
            </a:r>
          </a:p>
        </p:txBody>
      </p:sp>
      <p:sp>
        <p:nvSpPr>
          <p:cNvPr id="3" name="日期占位符 2">
            <a:extLst>
              <a:ext uri="{FF2B5EF4-FFF2-40B4-BE49-F238E27FC236}">
                <a16:creationId xmlns:a16="http://schemas.microsoft.com/office/drawing/2014/main" id="{352B7ECF-86AF-4A03-94AF-F9492CA779B7}"/>
              </a:ext>
            </a:extLst>
          </p:cNvPr>
          <p:cNvSpPr>
            <a:spLocks noGrp="1"/>
          </p:cNvSpPr>
          <p:nvPr>
            <p:ph type="dt" sz="half" idx="10"/>
          </p:nvPr>
        </p:nvSpPr>
        <p:spPr/>
        <p:txBody>
          <a:bodyPr/>
          <a:lstStyle/>
          <a:p>
            <a:fld id="{1E05286F-21BB-4AB4-961F-35FA1AB38DE7}" type="datetimeFigureOut">
              <a:rPr lang="zh-CN" altLang="en-US" smtClean="0"/>
              <a:t>2025/9/13</a:t>
            </a:fld>
            <a:endParaRPr lang="zh-CN" altLang="en-US"/>
          </a:p>
        </p:txBody>
      </p:sp>
      <p:sp>
        <p:nvSpPr>
          <p:cNvPr id="4" name="页脚占位符 3">
            <a:extLst>
              <a:ext uri="{FF2B5EF4-FFF2-40B4-BE49-F238E27FC236}">
                <a16:creationId xmlns:a16="http://schemas.microsoft.com/office/drawing/2014/main" id="{0589B26D-E9F8-4248-94E1-A25701B4391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9973F84-F78C-4D9B-B1F8-F64450ABF748}"/>
              </a:ext>
            </a:extLst>
          </p:cNvPr>
          <p:cNvSpPr>
            <a:spLocks noGrp="1"/>
          </p:cNvSpPr>
          <p:nvPr>
            <p:ph type="sldNum" sz="quarter" idx="12"/>
          </p:nvPr>
        </p:nvSpPr>
        <p:spPr/>
        <p:txBody>
          <a:bodyPr/>
          <a:lstStyle/>
          <a:p>
            <a:fld id="{156F50AF-7D10-4512-BB23-A65917634B8C}" type="slidenum">
              <a:rPr lang="zh-CN" altLang="en-US" smtClean="0"/>
              <a:t>‹#›</a:t>
            </a:fld>
            <a:endParaRPr lang="zh-CN" altLang="en-US"/>
          </a:p>
        </p:txBody>
      </p:sp>
    </p:spTree>
    <p:extLst>
      <p:ext uri="{BB962C8B-B14F-4D97-AF65-F5344CB8AC3E}">
        <p14:creationId xmlns:p14="http://schemas.microsoft.com/office/powerpoint/2010/main" val="250524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41341C-AF68-4F1C-86D9-1DE8494155E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139AC5E-30DD-4006-89C0-5FEAF6E5EDA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D37D2A5-E7CC-4307-AFD8-396DAF8191BF}"/>
              </a:ext>
            </a:extLst>
          </p:cNvPr>
          <p:cNvSpPr>
            <a:spLocks noGrp="1"/>
          </p:cNvSpPr>
          <p:nvPr>
            <p:ph type="dt" sz="half" idx="10"/>
          </p:nvPr>
        </p:nvSpPr>
        <p:spPr/>
        <p:txBody>
          <a:bodyPr/>
          <a:lstStyle/>
          <a:p>
            <a:fld id="{1E05286F-21BB-4AB4-961F-35FA1AB38DE7}" type="datetimeFigureOut">
              <a:rPr lang="zh-CN" altLang="en-US" smtClean="0"/>
              <a:t>2025/9/13</a:t>
            </a:fld>
            <a:endParaRPr lang="zh-CN" altLang="en-US"/>
          </a:p>
        </p:txBody>
      </p:sp>
      <p:sp>
        <p:nvSpPr>
          <p:cNvPr id="5" name="页脚占位符 4">
            <a:extLst>
              <a:ext uri="{FF2B5EF4-FFF2-40B4-BE49-F238E27FC236}">
                <a16:creationId xmlns:a16="http://schemas.microsoft.com/office/drawing/2014/main" id="{9088440D-CE80-4EA1-A477-050964B6C76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884BF42-00BD-4425-9BF1-17423FC64255}"/>
              </a:ext>
            </a:extLst>
          </p:cNvPr>
          <p:cNvSpPr>
            <a:spLocks noGrp="1"/>
          </p:cNvSpPr>
          <p:nvPr>
            <p:ph type="sldNum" sz="quarter" idx="12"/>
          </p:nvPr>
        </p:nvSpPr>
        <p:spPr/>
        <p:txBody>
          <a:bodyPr/>
          <a:lstStyle/>
          <a:p>
            <a:fld id="{156F50AF-7D10-4512-BB23-A65917634B8C}" type="slidenum">
              <a:rPr lang="zh-CN" altLang="en-US" smtClean="0"/>
              <a:t>‹#›</a:t>
            </a:fld>
            <a:endParaRPr lang="zh-CN" altLang="en-US"/>
          </a:p>
        </p:txBody>
      </p:sp>
    </p:spTree>
    <p:extLst>
      <p:ext uri="{BB962C8B-B14F-4D97-AF65-F5344CB8AC3E}">
        <p14:creationId xmlns:p14="http://schemas.microsoft.com/office/powerpoint/2010/main" val="39940346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BC9CCF-EC9F-438E-AA8D-21AFF5DAB9D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8C11548-BE73-44D2-B35B-73515193E87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330C281-09E9-4F00-99AF-1E4CA19F61C7}"/>
              </a:ext>
            </a:extLst>
          </p:cNvPr>
          <p:cNvSpPr>
            <a:spLocks noGrp="1"/>
          </p:cNvSpPr>
          <p:nvPr>
            <p:ph type="dt" sz="half" idx="10"/>
          </p:nvPr>
        </p:nvSpPr>
        <p:spPr/>
        <p:txBody>
          <a:bodyPr/>
          <a:lstStyle/>
          <a:p>
            <a:fld id="{1E05286F-21BB-4AB4-961F-35FA1AB38DE7}" type="datetimeFigureOut">
              <a:rPr lang="zh-CN" altLang="en-US" smtClean="0"/>
              <a:t>2025/9/13</a:t>
            </a:fld>
            <a:endParaRPr lang="zh-CN" altLang="en-US"/>
          </a:p>
        </p:txBody>
      </p:sp>
      <p:sp>
        <p:nvSpPr>
          <p:cNvPr id="5" name="页脚占位符 4">
            <a:extLst>
              <a:ext uri="{FF2B5EF4-FFF2-40B4-BE49-F238E27FC236}">
                <a16:creationId xmlns:a16="http://schemas.microsoft.com/office/drawing/2014/main" id="{9F1E424C-7A68-4344-BC36-C92054956A0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F303D1C-E5B5-40AC-AE08-D5687131C8D0}"/>
              </a:ext>
            </a:extLst>
          </p:cNvPr>
          <p:cNvSpPr>
            <a:spLocks noGrp="1"/>
          </p:cNvSpPr>
          <p:nvPr>
            <p:ph type="sldNum" sz="quarter" idx="12"/>
          </p:nvPr>
        </p:nvSpPr>
        <p:spPr/>
        <p:txBody>
          <a:bodyPr/>
          <a:lstStyle/>
          <a:p>
            <a:fld id="{156F50AF-7D10-4512-BB23-A65917634B8C}" type="slidenum">
              <a:rPr lang="zh-CN" altLang="en-US" smtClean="0"/>
              <a:t>‹#›</a:t>
            </a:fld>
            <a:endParaRPr lang="zh-CN" altLang="en-US"/>
          </a:p>
        </p:txBody>
      </p:sp>
    </p:spTree>
    <p:extLst>
      <p:ext uri="{BB962C8B-B14F-4D97-AF65-F5344CB8AC3E}">
        <p14:creationId xmlns:p14="http://schemas.microsoft.com/office/powerpoint/2010/main" val="4198287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71588A-EB6E-44CA-AB6E-9D6658C85D6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CA3D34F-8828-47E4-AE71-DC1F354951A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9FC512DC-AFAA-442A-8FB2-AAF6ACA2191A}"/>
              </a:ext>
            </a:extLst>
          </p:cNvPr>
          <p:cNvSpPr>
            <a:spLocks noGrp="1"/>
          </p:cNvSpPr>
          <p:nvPr>
            <p:ph type="dt" sz="half" idx="10"/>
          </p:nvPr>
        </p:nvSpPr>
        <p:spPr/>
        <p:txBody>
          <a:bodyPr/>
          <a:lstStyle/>
          <a:p>
            <a:fld id="{1E05286F-21BB-4AB4-961F-35FA1AB38DE7}" type="datetimeFigureOut">
              <a:rPr lang="zh-CN" altLang="en-US" smtClean="0"/>
              <a:t>2025/9/13</a:t>
            </a:fld>
            <a:endParaRPr lang="zh-CN" altLang="en-US"/>
          </a:p>
        </p:txBody>
      </p:sp>
      <p:sp>
        <p:nvSpPr>
          <p:cNvPr id="5" name="页脚占位符 4">
            <a:extLst>
              <a:ext uri="{FF2B5EF4-FFF2-40B4-BE49-F238E27FC236}">
                <a16:creationId xmlns:a16="http://schemas.microsoft.com/office/drawing/2014/main" id="{932E0715-EC41-4095-8EF8-D997F6C79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29603EC-FFC1-4FEF-8846-54645605FE65}"/>
              </a:ext>
            </a:extLst>
          </p:cNvPr>
          <p:cNvSpPr>
            <a:spLocks noGrp="1"/>
          </p:cNvSpPr>
          <p:nvPr>
            <p:ph type="sldNum" sz="quarter" idx="12"/>
          </p:nvPr>
        </p:nvSpPr>
        <p:spPr/>
        <p:txBody>
          <a:bodyPr/>
          <a:lstStyle/>
          <a:p>
            <a:fld id="{156F50AF-7D10-4512-BB23-A65917634B8C}" type="slidenum">
              <a:rPr lang="zh-CN" altLang="en-US" smtClean="0"/>
              <a:t>‹#›</a:t>
            </a:fld>
            <a:endParaRPr lang="zh-CN" altLang="en-US"/>
          </a:p>
        </p:txBody>
      </p:sp>
    </p:spTree>
    <p:extLst>
      <p:ext uri="{BB962C8B-B14F-4D97-AF65-F5344CB8AC3E}">
        <p14:creationId xmlns:p14="http://schemas.microsoft.com/office/powerpoint/2010/main" val="29319153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21875C-7DF6-4B83-A42A-350E6830065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38A3FC2-4252-481C-AA53-DE8028FE1F1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1613F9B1-E7E3-4B8F-9924-946ECDE0C37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C6EAF227-70EB-462A-91B8-C19EC9BC303F}"/>
              </a:ext>
            </a:extLst>
          </p:cNvPr>
          <p:cNvSpPr>
            <a:spLocks noGrp="1"/>
          </p:cNvSpPr>
          <p:nvPr>
            <p:ph type="dt" sz="half" idx="10"/>
          </p:nvPr>
        </p:nvSpPr>
        <p:spPr/>
        <p:txBody>
          <a:bodyPr/>
          <a:lstStyle/>
          <a:p>
            <a:fld id="{1E05286F-21BB-4AB4-961F-35FA1AB38DE7}" type="datetimeFigureOut">
              <a:rPr lang="zh-CN" altLang="en-US" smtClean="0"/>
              <a:t>2025/9/13</a:t>
            </a:fld>
            <a:endParaRPr lang="zh-CN" altLang="en-US"/>
          </a:p>
        </p:txBody>
      </p:sp>
      <p:sp>
        <p:nvSpPr>
          <p:cNvPr id="6" name="页脚占位符 5">
            <a:extLst>
              <a:ext uri="{FF2B5EF4-FFF2-40B4-BE49-F238E27FC236}">
                <a16:creationId xmlns:a16="http://schemas.microsoft.com/office/drawing/2014/main" id="{2C93FEFE-5766-466C-A3C1-60953723732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87122E3-D533-46C7-9990-CE1B7DDA03E0}"/>
              </a:ext>
            </a:extLst>
          </p:cNvPr>
          <p:cNvSpPr>
            <a:spLocks noGrp="1"/>
          </p:cNvSpPr>
          <p:nvPr>
            <p:ph type="sldNum" sz="quarter" idx="12"/>
          </p:nvPr>
        </p:nvSpPr>
        <p:spPr/>
        <p:txBody>
          <a:bodyPr/>
          <a:lstStyle/>
          <a:p>
            <a:fld id="{156F50AF-7D10-4512-BB23-A65917634B8C}" type="slidenum">
              <a:rPr lang="zh-CN" altLang="en-US" smtClean="0"/>
              <a:t>‹#›</a:t>
            </a:fld>
            <a:endParaRPr lang="zh-CN" altLang="en-US"/>
          </a:p>
        </p:txBody>
      </p:sp>
    </p:spTree>
    <p:extLst>
      <p:ext uri="{BB962C8B-B14F-4D97-AF65-F5344CB8AC3E}">
        <p14:creationId xmlns:p14="http://schemas.microsoft.com/office/powerpoint/2010/main" val="1549993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B9B840B-4B63-461B-892C-17F4F7F8484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C6DD5996-02CC-49D0-995F-FA4889FA0E5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3BCAB1B8-5276-4A4A-884D-1214E8CA56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05286F-21BB-4AB4-961F-35FA1AB38DE7}" type="datetimeFigureOut">
              <a:rPr lang="zh-CN" altLang="en-US" smtClean="0"/>
              <a:t>2025/9/13</a:t>
            </a:fld>
            <a:endParaRPr lang="zh-CN" altLang="en-US"/>
          </a:p>
        </p:txBody>
      </p:sp>
      <p:sp>
        <p:nvSpPr>
          <p:cNvPr id="5" name="页脚占位符 4">
            <a:extLst>
              <a:ext uri="{FF2B5EF4-FFF2-40B4-BE49-F238E27FC236}">
                <a16:creationId xmlns:a16="http://schemas.microsoft.com/office/drawing/2014/main" id="{9702BD6A-4D56-4872-84C7-CB170F9C7BD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2F6A671-5436-44D7-ABCE-DA0CBA6DF2B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6F50AF-7D10-4512-BB23-A65917634B8C}" type="slidenum">
              <a:rPr lang="zh-CN" altLang="en-US" smtClean="0"/>
              <a:t>‹#›</a:t>
            </a:fld>
            <a:endParaRPr lang="zh-CN" altLang="en-US"/>
          </a:p>
        </p:txBody>
      </p:sp>
    </p:spTree>
    <p:extLst>
      <p:ext uri="{BB962C8B-B14F-4D97-AF65-F5344CB8AC3E}">
        <p14:creationId xmlns:p14="http://schemas.microsoft.com/office/powerpoint/2010/main" val="484687222"/>
      </p:ext>
    </p:extLst>
  </p:cSld>
  <p:clrMap bg1="lt1" tx1="dk1" bg2="lt2" tx2="dk2" accent1="accent1" accent2="accent2" accent3="accent3" accent4="accent4" accent5="accent5" accent6="accent6" hlink="hlink" folHlink="folHlink"/>
  <p:sldLayoutIdLst>
    <p:sldLayoutId id="2147483660" r:id="rId1"/>
    <p:sldLayoutId id="2147483663" r:id="rId2"/>
    <p:sldLayoutId id="2147483664" r:id="rId3"/>
    <p:sldLayoutId id="2147483661" r:id="rId4"/>
    <p:sldLayoutId id="2147483662" r:id="rId5"/>
    <p:sldLayoutId id="2147483649" r:id="rId6"/>
    <p:sldLayoutId id="2147483650" r:id="rId7"/>
    <p:sldLayoutId id="2147483651" r:id="rId8"/>
    <p:sldLayoutId id="2147483652" r:id="rId9"/>
    <p:sldLayoutId id="2147483653" r:id="rId10"/>
    <p:sldLayoutId id="2147483654" r:id="rId11"/>
    <p:sldLayoutId id="2147483655" r:id="rId12"/>
    <p:sldLayoutId id="2147483656" r:id="rId13"/>
    <p:sldLayoutId id="2147483657" r:id="rId14"/>
    <p:sldLayoutId id="2147483658" r:id="rId15"/>
    <p:sldLayoutId id="2147483659" r:id="rId16"/>
  </p:sldLayoutIdLst>
  <p:txStyles>
    <p:titleStyle>
      <a:lvl1pPr algn="l" defTabSz="914400" rtl="0" eaLnBrk="1" latinLnBrk="0" hangingPunct="1">
        <a:lnSpc>
          <a:spcPct val="90000"/>
        </a:lnSpc>
        <a:spcBef>
          <a:spcPct val="0"/>
        </a:spcBef>
        <a:buNone/>
        <a:defRPr sz="4400" kern="1200">
          <a:solidFill>
            <a:schemeClr val="tx1"/>
          </a:solidFill>
          <a:latin typeface="方正黑体_GBK" panose="03000509000000000000" pitchFamily="65" charset="-122"/>
          <a:ea typeface="方正黑体_GBK" panose="03000509000000000000" pitchFamily="65"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方正黑体_GBK" panose="03000509000000000000" pitchFamily="65" charset="-122"/>
          <a:ea typeface="方正黑体_GBK" panose="03000509000000000000" pitchFamily="65"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方正楷体_GBK" panose="03000509000000000000" pitchFamily="65" charset="-122"/>
          <a:ea typeface="方正楷体_GBK" panose="03000509000000000000" pitchFamily="65"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方正楷体_GBK" panose="03000509000000000000" pitchFamily="65" charset="-122"/>
          <a:ea typeface="方正楷体_GBK" panose="03000509000000000000" pitchFamily="65"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3CDECE70-BBAC-48C2-8FD8-07268BC8999B}"/>
              </a:ext>
            </a:extLst>
          </p:cNvPr>
          <p:cNvSpPr>
            <a:spLocks noGrp="1"/>
          </p:cNvSpPr>
          <p:nvPr/>
        </p:nvSpPr>
        <p:spPr>
          <a:xfrm>
            <a:off x="1524000" y="1213571"/>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方正黑体_GBK" panose="03000509000000000000" pitchFamily="65" charset="-122"/>
                <a:ea typeface="方正黑体_GBK" panose="03000509000000000000" pitchFamily="65" charset="-122"/>
                <a:cs typeface="+mj-cs"/>
              </a:defRPr>
            </a:lvl1pPr>
          </a:lstStyle>
          <a:p>
            <a:pPr>
              <a:lnSpc>
                <a:spcPct val="150000"/>
              </a:lnSpc>
            </a:pPr>
            <a:r>
              <a:rPr lang="zh-CN" altLang="en-US" dirty="0"/>
              <a:t>学习单元四      </a:t>
            </a:r>
            <a:endParaRPr lang="en-US" altLang="zh-CN" dirty="0"/>
          </a:p>
          <a:p>
            <a:pPr>
              <a:lnSpc>
                <a:spcPct val="150000"/>
              </a:lnSpc>
            </a:pPr>
            <a:r>
              <a:rPr lang="zh-CN" altLang="en-US" dirty="0"/>
              <a:t>整车驱动电机控制系统的检修</a:t>
            </a:r>
          </a:p>
        </p:txBody>
      </p:sp>
      <p:sp>
        <p:nvSpPr>
          <p:cNvPr id="5" name="副标题 2">
            <a:extLst>
              <a:ext uri="{FF2B5EF4-FFF2-40B4-BE49-F238E27FC236}">
                <a16:creationId xmlns:a16="http://schemas.microsoft.com/office/drawing/2014/main" id="{FDA26CED-1AC0-4A40-9A1D-DA10E751B9D8}"/>
              </a:ext>
            </a:extLst>
          </p:cNvPr>
          <p:cNvSpPr>
            <a:spLocks noGrp="1"/>
          </p:cNvSpPr>
          <p:nvPr/>
        </p:nvSpPr>
        <p:spPr>
          <a:xfrm>
            <a:off x="1524000" y="3988667"/>
            <a:ext cx="9144000" cy="16557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方正黑体_GBK" panose="03000509000000000000" pitchFamily="65" charset="-122"/>
                <a:ea typeface="方正黑体_GBK" panose="03000509000000000000" pitchFamily="65"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方正楷体_GBK" panose="03000509000000000000" pitchFamily="65" charset="-122"/>
                <a:ea typeface="方正楷体_GBK" panose="03000509000000000000" pitchFamily="65"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方正楷体_GBK" panose="03000509000000000000" pitchFamily="65" charset="-122"/>
                <a:ea typeface="方正楷体_GBK" panose="03000509000000000000" pitchFamily="65"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学习任务一  新能源汽车驱动电机的检修</a:t>
            </a:r>
          </a:p>
        </p:txBody>
      </p:sp>
    </p:spTree>
    <p:extLst>
      <p:ext uri="{BB962C8B-B14F-4D97-AF65-F5344CB8AC3E}">
        <p14:creationId xmlns:p14="http://schemas.microsoft.com/office/powerpoint/2010/main" val="41272542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44770" y="1811317"/>
            <a:ext cx="5451230" cy="2533066"/>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四、永磁同步电机构造及工作原理</a:t>
            </a:r>
          </a:p>
          <a:p>
            <a:pPr>
              <a:lnSpc>
                <a:spcPct val="150000"/>
              </a:lnSpc>
            </a:pP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永磁同步电机的构造</a:t>
            </a:r>
          </a:p>
          <a:p>
            <a:pPr>
              <a:lnSpc>
                <a:spcPct val="150000"/>
              </a:lnSpc>
            </a:pPr>
            <a:r>
              <a:rPr lang="zh-CN" altLang="en-US" sz="2000" dirty="0">
                <a:latin typeface="方正楷体_GBK" panose="03000509000000000000" pitchFamily="65" charset="-122"/>
                <a:ea typeface="方正楷体_GBK" panose="03000509000000000000" pitchFamily="65" charset="-122"/>
              </a:rPr>
              <a:t>永磁同步驱动电机由定子绕组、定子铁芯、转子铁芯、旋转变压器、电源动力引出线、水冷系统、机壳等组成。</a:t>
            </a:r>
          </a:p>
        </p:txBody>
      </p:sp>
      <p:sp>
        <p:nvSpPr>
          <p:cNvPr id="8" name="文本框 7">
            <a:extLst>
              <a:ext uri="{FF2B5EF4-FFF2-40B4-BE49-F238E27FC236}">
                <a16:creationId xmlns:a16="http://schemas.microsoft.com/office/drawing/2014/main" id="{2AB539AC-49DB-40B2-BC05-767AC7EFEBED}"/>
              </a:ext>
            </a:extLst>
          </p:cNvPr>
          <p:cNvSpPr txBox="1"/>
          <p:nvPr/>
        </p:nvSpPr>
        <p:spPr>
          <a:xfrm>
            <a:off x="7570034" y="6277385"/>
            <a:ext cx="2806906" cy="369332"/>
          </a:xfrm>
          <a:prstGeom prst="rect">
            <a:avLst/>
          </a:prstGeom>
          <a:noFill/>
        </p:spPr>
        <p:txBody>
          <a:bodyPr wrap="square">
            <a:spAutoFit/>
          </a:bodyPr>
          <a:lstStyle/>
          <a:p>
            <a:pPr indent="355600"/>
            <a:r>
              <a:rPr lang="zh-CN" altLang="en-US" sz="1800" kern="100" dirty="0">
                <a:effectLst/>
                <a:latin typeface="方正楷体_GBK" panose="03000509000000000000" pitchFamily="65" charset="-122"/>
                <a:ea typeface="方正楷体_GBK" panose="03000509000000000000" pitchFamily="65" charset="-122"/>
                <a:cs typeface="Times New Roman" panose="02020603050405020304" pitchFamily="18" charset="0"/>
              </a:rPr>
              <a:t>永磁同步电机的结构</a:t>
            </a:r>
            <a:endParaRPr lang="zh-CN" altLang="zh-CN" sz="1200" kern="100" dirty="0">
              <a:effectLst/>
              <a:latin typeface="方正楷体_GBK" panose="03000509000000000000" pitchFamily="65" charset="-122"/>
              <a:ea typeface="方正楷体_GBK" panose="03000509000000000000" pitchFamily="65" charset="-122"/>
              <a:cs typeface="Times New Roman" panose="02020603050405020304" pitchFamily="18" charset="0"/>
            </a:endParaRPr>
          </a:p>
        </p:txBody>
      </p:sp>
      <p:pic>
        <p:nvPicPr>
          <p:cNvPr id="7" name="图片 6">
            <a:extLst>
              <a:ext uri="{FF2B5EF4-FFF2-40B4-BE49-F238E27FC236}">
                <a16:creationId xmlns:a16="http://schemas.microsoft.com/office/drawing/2014/main" id="{91CF23F0-24C0-4B25-83D7-2B38F184AFD0}"/>
              </a:ext>
            </a:extLst>
          </p:cNvPr>
          <p:cNvPicPr/>
          <p:nvPr/>
        </p:nvPicPr>
        <p:blipFill rotWithShape="1">
          <a:blip r:embed="rId2"/>
          <a:srcRect b="12012"/>
          <a:stretch/>
        </p:blipFill>
        <p:spPr bwMode="auto">
          <a:xfrm>
            <a:off x="6301593" y="2053652"/>
            <a:ext cx="4956020" cy="394241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76274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44769" y="1811317"/>
            <a:ext cx="4781669" cy="4287392"/>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四、永磁同步电机构造及工作原理</a:t>
            </a:r>
          </a:p>
          <a:p>
            <a:pPr>
              <a:lnSpc>
                <a:spcPct val="150000"/>
              </a:lnSpc>
            </a:pP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永磁同步电机的构造</a:t>
            </a: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）定子与三相绕组</a:t>
            </a:r>
            <a:endParaRPr lang="en-US" altLang="zh-CN" sz="2000" dirty="0">
              <a:latin typeface="方正楷体_GBK" panose="03000509000000000000" pitchFamily="65" charset="-122"/>
              <a:ea typeface="方正楷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为了能够产生旋转磁场，需要</a:t>
            </a:r>
            <a:r>
              <a:rPr lang="en-US" altLang="zh-CN" sz="2000" dirty="0">
                <a:latin typeface="方正楷体_GBK" panose="03000509000000000000" pitchFamily="65" charset="-122"/>
                <a:ea typeface="方正楷体_GBK" panose="03000509000000000000" pitchFamily="65" charset="-122"/>
              </a:rPr>
              <a:t>3</a:t>
            </a:r>
            <a:r>
              <a:rPr lang="zh-CN" altLang="en-US" sz="2000" dirty="0">
                <a:latin typeface="方正楷体_GBK" panose="03000509000000000000" pitchFamily="65" charset="-122"/>
                <a:ea typeface="方正楷体_GBK" panose="03000509000000000000" pitchFamily="65" charset="-122"/>
              </a:rPr>
              <a:t>个相对其中心轴旋转</a:t>
            </a:r>
            <a:r>
              <a:rPr lang="en-US" altLang="zh-CN" sz="2000" dirty="0">
                <a:latin typeface="方正楷体_GBK" panose="03000509000000000000" pitchFamily="65" charset="-122"/>
                <a:ea typeface="方正楷体_GBK" panose="03000509000000000000" pitchFamily="65" charset="-122"/>
              </a:rPr>
              <a:t>120°</a:t>
            </a:r>
            <a:r>
              <a:rPr lang="zh-CN" altLang="en-US" sz="2000" dirty="0">
                <a:latin typeface="方正楷体_GBK" panose="03000509000000000000" pitchFamily="65" charset="-122"/>
                <a:ea typeface="方正楷体_GBK" panose="03000509000000000000" pitchFamily="65" charset="-122"/>
              </a:rPr>
              <a:t>的绕组。通常这</a:t>
            </a:r>
            <a:r>
              <a:rPr lang="en-US" altLang="zh-CN" sz="2000" dirty="0">
                <a:latin typeface="方正楷体_GBK" panose="03000509000000000000" pitchFamily="65" charset="-122"/>
                <a:ea typeface="方正楷体_GBK" panose="03000509000000000000" pitchFamily="65" charset="-122"/>
              </a:rPr>
              <a:t>3</a:t>
            </a:r>
            <a:r>
              <a:rPr lang="zh-CN" altLang="en-US" sz="2000" dirty="0">
                <a:latin typeface="方正楷体_GBK" panose="03000509000000000000" pitchFamily="65" charset="-122"/>
                <a:ea typeface="方正楷体_GBK" panose="03000509000000000000" pitchFamily="65" charset="-122"/>
              </a:rPr>
              <a:t>个绕组被安装在三相交流电机的定子铁心上。三相绕组以星形电路成三角形电路连接。根据需要选择使用哪种电路。各相绕组之间的相位差为</a:t>
            </a:r>
            <a:r>
              <a:rPr lang="en-US" altLang="zh-CN" sz="2000" dirty="0">
                <a:latin typeface="方正楷体_GBK" panose="03000509000000000000" pitchFamily="65" charset="-122"/>
                <a:ea typeface="方正楷体_GBK" panose="03000509000000000000" pitchFamily="65" charset="-122"/>
              </a:rPr>
              <a:t>120°</a:t>
            </a:r>
            <a:r>
              <a:rPr lang="zh-CN" altLang="en-US" sz="2000" dirty="0">
                <a:latin typeface="方正楷体_GBK" panose="03000509000000000000" pitchFamily="65" charset="-122"/>
                <a:ea typeface="方正楷体_GBK" panose="03000509000000000000" pitchFamily="65" charset="-122"/>
              </a:rPr>
              <a:t>。</a:t>
            </a:r>
          </a:p>
        </p:txBody>
      </p:sp>
      <p:sp>
        <p:nvSpPr>
          <p:cNvPr id="8" name="文本框 7">
            <a:extLst>
              <a:ext uri="{FF2B5EF4-FFF2-40B4-BE49-F238E27FC236}">
                <a16:creationId xmlns:a16="http://schemas.microsoft.com/office/drawing/2014/main" id="{2AB539AC-49DB-40B2-BC05-767AC7EFEBED}"/>
              </a:ext>
            </a:extLst>
          </p:cNvPr>
          <p:cNvSpPr txBox="1"/>
          <p:nvPr/>
        </p:nvSpPr>
        <p:spPr>
          <a:xfrm>
            <a:off x="7437705" y="3527678"/>
            <a:ext cx="2806906" cy="369332"/>
          </a:xfrm>
          <a:prstGeom prst="rect">
            <a:avLst/>
          </a:prstGeom>
          <a:noFill/>
        </p:spPr>
        <p:txBody>
          <a:bodyPr wrap="square">
            <a:spAutoFit/>
          </a:bodyPr>
          <a:lstStyle/>
          <a:p>
            <a:pPr indent="355600"/>
            <a:r>
              <a:rPr lang="zh-CN" altLang="en-US" sz="1800" kern="100" dirty="0">
                <a:effectLst/>
                <a:latin typeface="方正楷体_GBK" panose="03000509000000000000" pitchFamily="65" charset="-122"/>
                <a:ea typeface="方正楷体_GBK" panose="03000509000000000000" pitchFamily="65" charset="-122"/>
                <a:cs typeface="Times New Roman" panose="02020603050405020304" pitchFamily="18" charset="0"/>
              </a:rPr>
              <a:t>电机定子绕组</a:t>
            </a:r>
            <a:endParaRPr lang="zh-CN" altLang="zh-CN" sz="1200" kern="100" dirty="0">
              <a:effectLst/>
              <a:latin typeface="方正楷体_GBK" panose="03000509000000000000" pitchFamily="65" charset="-122"/>
              <a:ea typeface="方正楷体_GBK" panose="03000509000000000000" pitchFamily="65" charset="-122"/>
              <a:cs typeface="Times New Roman" panose="02020603050405020304" pitchFamily="18" charset="0"/>
            </a:endParaRPr>
          </a:p>
        </p:txBody>
      </p:sp>
      <p:pic>
        <p:nvPicPr>
          <p:cNvPr id="6" name="图片 5">
            <a:extLst>
              <a:ext uri="{FF2B5EF4-FFF2-40B4-BE49-F238E27FC236}">
                <a16:creationId xmlns:a16="http://schemas.microsoft.com/office/drawing/2014/main" id="{55E0E93B-2ED3-45B9-9351-E15CCF5A2CEC}"/>
              </a:ext>
            </a:extLst>
          </p:cNvPr>
          <p:cNvPicPr/>
          <p:nvPr/>
        </p:nvPicPr>
        <p:blipFill rotWithShape="1">
          <a:blip r:embed="rId2"/>
          <a:srcRect b="9576"/>
          <a:stretch/>
        </p:blipFill>
        <p:spPr bwMode="auto">
          <a:xfrm>
            <a:off x="7300210" y="1510645"/>
            <a:ext cx="3081896" cy="2136518"/>
          </a:xfrm>
          <a:prstGeom prst="rect">
            <a:avLst/>
          </a:prstGeom>
          <a:ln>
            <a:noFill/>
          </a:ln>
          <a:extLst>
            <a:ext uri="{53640926-AAD7-44D8-BBD7-CCE9431645EC}">
              <a14:shadowObscured xmlns:a14="http://schemas.microsoft.com/office/drawing/2010/main"/>
            </a:ext>
          </a:extLst>
        </p:spPr>
      </p:pic>
      <p:pic>
        <p:nvPicPr>
          <p:cNvPr id="9" name="图片 8">
            <a:extLst>
              <a:ext uri="{FF2B5EF4-FFF2-40B4-BE49-F238E27FC236}">
                <a16:creationId xmlns:a16="http://schemas.microsoft.com/office/drawing/2014/main" id="{977B3488-2D85-4DC6-986C-F19B79961DAA}"/>
              </a:ext>
            </a:extLst>
          </p:cNvPr>
          <p:cNvPicPr/>
          <p:nvPr/>
        </p:nvPicPr>
        <p:blipFill rotWithShape="1">
          <a:blip r:embed="rId3"/>
          <a:srcRect b="9679"/>
          <a:stretch/>
        </p:blipFill>
        <p:spPr bwMode="auto">
          <a:xfrm>
            <a:off x="6022161" y="4216389"/>
            <a:ext cx="5820066" cy="2136518"/>
          </a:xfrm>
          <a:prstGeom prst="rect">
            <a:avLst/>
          </a:prstGeom>
          <a:ln>
            <a:noFill/>
          </a:ln>
          <a:extLst>
            <a:ext uri="{53640926-AAD7-44D8-BBD7-CCE9431645EC}">
              <a14:shadowObscured xmlns:a14="http://schemas.microsoft.com/office/drawing/2010/main"/>
            </a:ext>
          </a:extLst>
        </p:spPr>
      </p:pic>
      <p:sp>
        <p:nvSpPr>
          <p:cNvPr id="10" name="文本框 9">
            <a:extLst>
              <a:ext uri="{FF2B5EF4-FFF2-40B4-BE49-F238E27FC236}">
                <a16:creationId xmlns:a16="http://schemas.microsoft.com/office/drawing/2014/main" id="{A47A37BA-1CBF-45D0-9491-675AFDF9C519}"/>
              </a:ext>
            </a:extLst>
          </p:cNvPr>
          <p:cNvSpPr txBox="1"/>
          <p:nvPr/>
        </p:nvSpPr>
        <p:spPr>
          <a:xfrm>
            <a:off x="6876738" y="6283375"/>
            <a:ext cx="4051092" cy="369332"/>
          </a:xfrm>
          <a:prstGeom prst="rect">
            <a:avLst/>
          </a:prstGeom>
          <a:noFill/>
        </p:spPr>
        <p:txBody>
          <a:bodyPr wrap="square">
            <a:spAutoFit/>
          </a:bodyPr>
          <a:lstStyle/>
          <a:p>
            <a:pPr indent="355600" algn="just"/>
            <a:r>
              <a:rPr lang="zh-CN" altLang="zh-CN" sz="1800" kern="100" dirty="0">
                <a:effectLst/>
                <a:latin typeface="方正楷体_GBK" panose="03000509000000000000" pitchFamily="65" charset="-122"/>
                <a:ea typeface="方正楷体_GBK" panose="03000509000000000000" pitchFamily="65" charset="-122"/>
                <a:cs typeface="Times New Roman" panose="02020603050405020304" pitchFamily="18" charset="0"/>
              </a:rPr>
              <a:t>三相绕组的星形和三角形电路</a:t>
            </a:r>
            <a:endParaRPr lang="zh-CN" altLang="zh-CN" sz="1200" kern="100" dirty="0">
              <a:effectLst/>
              <a:latin typeface="方正楷体_GBK" panose="03000509000000000000" pitchFamily="65" charset="-122"/>
              <a:ea typeface="方正楷体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80152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44769" y="1811317"/>
            <a:ext cx="10567874" cy="2440733"/>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四、永磁同步电机构造及工作原理</a:t>
            </a:r>
          </a:p>
          <a:p>
            <a:pPr>
              <a:lnSpc>
                <a:spcPct val="150000"/>
              </a:lnSpc>
            </a:pP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永磁同步电机的构造</a:t>
            </a: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2</a:t>
            </a:r>
            <a:r>
              <a:rPr lang="zh-CN" altLang="en-US" sz="2000" dirty="0">
                <a:latin typeface="方正楷体_GBK" panose="03000509000000000000" pitchFamily="65" charset="-122"/>
                <a:ea typeface="方正楷体_GBK" panose="03000509000000000000" pitchFamily="65" charset="-122"/>
              </a:rPr>
              <a:t>）转子</a:t>
            </a:r>
          </a:p>
          <a:p>
            <a:pPr>
              <a:lnSpc>
                <a:spcPct val="150000"/>
              </a:lnSpc>
            </a:pPr>
            <a:r>
              <a:rPr lang="zh-CN" altLang="en-US" sz="2000" dirty="0">
                <a:latin typeface="方正楷体_GBK" panose="03000509000000000000" pitchFamily="65" charset="-122"/>
                <a:ea typeface="方正楷体_GBK" panose="03000509000000000000" pitchFamily="65" charset="-122"/>
              </a:rPr>
              <a:t> 转子采用内置永磁体结构，在铁芯内开有插装永磁体的槽，在永磁体两侧有隔磁的空气槽以减小漏磁。转子铁芯插入永磁体后用挡板压紧，压入转轴与轴承。</a:t>
            </a:r>
          </a:p>
        </p:txBody>
      </p:sp>
      <p:pic>
        <p:nvPicPr>
          <p:cNvPr id="11" name="图片 10">
            <a:extLst>
              <a:ext uri="{FF2B5EF4-FFF2-40B4-BE49-F238E27FC236}">
                <a16:creationId xmlns:a16="http://schemas.microsoft.com/office/drawing/2014/main" id="{ED6DD90E-7C97-4021-902E-2C947DE5CE12}"/>
              </a:ext>
            </a:extLst>
          </p:cNvPr>
          <p:cNvPicPr/>
          <p:nvPr/>
        </p:nvPicPr>
        <p:blipFill rotWithShape="1">
          <a:blip r:embed="rId2"/>
          <a:srcRect b="14655"/>
          <a:stretch/>
        </p:blipFill>
        <p:spPr bwMode="auto">
          <a:xfrm>
            <a:off x="1559169" y="4252050"/>
            <a:ext cx="7369737" cy="2303307"/>
          </a:xfrm>
          <a:prstGeom prst="rect">
            <a:avLst/>
          </a:prstGeom>
          <a:ln>
            <a:noFill/>
          </a:ln>
          <a:extLst>
            <a:ext uri="{53640926-AAD7-44D8-BBD7-CCE9431645EC}">
              <a14:shadowObscured xmlns:a14="http://schemas.microsoft.com/office/drawing/2010/main"/>
            </a:ext>
          </a:extLst>
        </p:spPr>
      </p:pic>
      <p:sp>
        <p:nvSpPr>
          <p:cNvPr id="12" name="文本框 11">
            <a:extLst>
              <a:ext uri="{FF2B5EF4-FFF2-40B4-BE49-F238E27FC236}">
                <a16:creationId xmlns:a16="http://schemas.microsoft.com/office/drawing/2014/main" id="{F6512CDB-09F1-4578-AB3C-6708B6856D1E}"/>
              </a:ext>
            </a:extLst>
          </p:cNvPr>
          <p:cNvSpPr txBox="1"/>
          <p:nvPr/>
        </p:nvSpPr>
        <p:spPr>
          <a:xfrm>
            <a:off x="3962283" y="6508117"/>
            <a:ext cx="1329245" cy="369332"/>
          </a:xfrm>
          <a:prstGeom prst="rect">
            <a:avLst/>
          </a:prstGeom>
          <a:noFill/>
        </p:spPr>
        <p:txBody>
          <a:bodyPr wrap="square">
            <a:spAutoFit/>
          </a:bodyPr>
          <a:lstStyle/>
          <a:p>
            <a:r>
              <a:rPr lang="zh-CN" altLang="zh-CN" sz="1800" dirty="0">
                <a:effectLst/>
                <a:latin typeface="方正楷体_GBK" panose="03000509000000000000" pitchFamily="65" charset="-122"/>
                <a:ea typeface="方正楷体_GBK" panose="03000509000000000000" pitchFamily="65" charset="-122"/>
                <a:cs typeface="Times New Roman" panose="02020603050405020304" pitchFamily="18" charset="0"/>
              </a:rPr>
              <a:t>转子总成</a:t>
            </a:r>
            <a:endParaRPr lang="zh-CN" altLang="en-US" dirty="0">
              <a:latin typeface="方正楷体_GBK" panose="03000509000000000000" pitchFamily="65" charset="-122"/>
              <a:ea typeface="方正楷体_GBK" panose="03000509000000000000" pitchFamily="65" charset="-122"/>
            </a:endParaRPr>
          </a:p>
        </p:txBody>
      </p:sp>
    </p:spTree>
    <p:extLst>
      <p:ext uri="{BB962C8B-B14F-4D97-AF65-F5344CB8AC3E}">
        <p14:creationId xmlns:p14="http://schemas.microsoft.com/office/powerpoint/2010/main" val="38948960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44769" y="1811317"/>
            <a:ext cx="5291336" cy="4287392"/>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四、永磁同步电机构造及工作原理</a:t>
            </a:r>
          </a:p>
          <a:p>
            <a:pPr>
              <a:lnSpc>
                <a:spcPct val="150000"/>
              </a:lnSpc>
            </a:pP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永磁同步电机的构造</a:t>
            </a: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3</a:t>
            </a:r>
            <a:r>
              <a:rPr lang="zh-CN" altLang="en-US" sz="2000" dirty="0">
                <a:latin typeface="方正楷体_GBK" panose="03000509000000000000" pitchFamily="65" charset="-122"/>
                <a:ea typeface="方正楷体_GBK" panose="03000509000000000000" pitchFamily="65" charset="-122"/>
              </a:rPr>
              <a:t>）机座与端盖</a:t>
            </a:r>
          </a:p>
          <a:p>
            <a:pPr>
              <a:lnSpc>
                <a:spcPct val="150000"/>
              </a:lnSpc>
            </a:pPr>
            <a:r>
              <a:rPr lang="zh-CN" altLang="en-US" sz="2000" dirty="0">
                <a:latin typeface="方正楷体_GBK" panose="03000509000000000000" pitchFamily="65" charset="-122"/>
                <a:ea typeface="方正楷体_GBK" panose="03000509000000000000" pitchFamily="65" charset="-122"/>
              </a:rPr>
              <a:t>定子安装在机座内，机座是整个电机安装的基础，机座壁内有冷却水通道，冷却水通道是螺旋状环绕机座，分两层制作，两个冷却水管接头是冷却水的进出口。在机座两端有端盖，端盖封闭电机并支撑转子，前端盖是传动端的端盖</a:t>
            </a:r>
            <a:r>
              <a:rPr lang="en-US" altLang="zh-CN" sz="2000" dirty="0">
                <a:latin typeface="方正楷体_GBK" panose="03000509000000000000" pitchFamily="65" charset="-122"/>
                <a:ea typeface="方正楷体_GBK" panose="03000509000000000000" pitchFamily="65" charset="-122"/>
              </a:rPr>
              <a:t>,</a:t>
            </a:r>
            <a:r>
              <a:rPr lang="zh-CN" altLang="en-US" sz="2000" dirty="0">
                <a:latin typeface="方正楷体_GBK" panose="03000509000000000000" pitchFamily="65" charset="-122"/>
                <a:ea typeface="方正楷体_GBK" panose="03000509000000000000" pitchFamily="65" charset="-122"/>
              </a:rPr>
              <a:t>后端盖是非传动端的端盖。</a:t>
            </a:r>
          </a:p>
        </p:txBody>
      </p:sp>
      <p:sp>
        <p:nvSpPr>
          <p:cNvPr id="12" name="文本框 11">
            <a:extLst>
              <a:ext uri="{FF2B5EF4-FFF2-40B4-BE49-F238E27FC236}">
                <a16:creationId xmlns:a16="http://schemas.microsoft.com/office/drawing/2014/main" id="{F6512CDB-09F1-4578-AB3C-6708B6856D1E}"/>
              </a:ext>
            </a:extLst>
          </p:cNvPr>
          <p:cNvSpPr txBox="1"/>
          <p:nvPr/>
        </p:nvSpPr>
        <p:spPr>
          <a:xfrm>
            <a:off x="8069588" y="6098709"/>
            <a:ext cx="1329245" cy="369332"/>
          </a:xfrm>
          <a:prstGeom prst="rect">
            <a:avLst/>
          </a:prstGeom>
          <a:noFill/>
        </p:spPr>
        <p:txBody>
          <a:bodyPr wrap="square">
            <a:spAutoFit/>
          </a:bodyPr>
          <a:lstStyle/>
          <a:p>
            <a:r>
              <a:rPr lang="zh-CN" altLang="en-US" sz="1800" dirty="0">
                <a:effectLst/>
                <a:latin typeface="方正楷体_GBK" panose="03000509000000000000" pitchFamily="65" charset="-122"/>
                <a:ea typeface="方正楷体_GBK" panose="03000509000000000000" pitchFamily="65" charset="-122"/>
                <a:cs typeface="Times New Roman" panose="02020603050405020304" pitchFamily="18" charset="0"/>
              </a:rPr>
              <a:t>基座与端盖</a:t>
            </a:r>
          </a:p>
        </p:txBody>
      </p:sp>
      <p:pic>
        <p:nvPicPr>
          <p:cNvPr id="6" name="图片 5">
            <a:extLst>
              <a:ext uri="{FF2B5EF4-FFF2-40B4-BE49-F238E27FC236}">
                <a16:creationId xmlns:a16="http://schemas.microsoft.com/office/drawing/2014/main" id="{64C1B6B2-45E0-4E6A-8785-B2F1FE823A65}"/>
              </a:ext>
            </a:extLst>
          </p:cNvPr>
          <p:cNvPicPr/>
          <p:nvPr/>
        </p:nvPicPr>
        <p:blipFill rotWithShape="1">
          <a:blip r:embed="rId2"/>
          <a:srcRect b="9934"/>
          <a:stretch/>
        </p:blipFill>
        <p:spPr bwMode="auto">
          <a:xfrm>
            <a:off x="6255897" y="2509276"/>
            <a:ext cx="5511382" cy="33613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456205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44769" y="1811317"/>
            <a:ext cx="5291336" cy="3364062"/>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四、永磁同步电机构造及工作原理</a:t>
            </a:r>
          </a:p>
          <a:p>
            <a:pPr>
              <a:lnSpc>
                <a:spcPct val="150000"/>
              </a:lnSpc>
            </a:pP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永磁同步电机的构造</a:t>
            </a: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4</a:t>
            </a:r>
            <a:r>
              <a:rPr lang="zh-CN" altLang="en-US" sz="2000" dirty="0">
                <a:latin typeface="方正楷体_GBK" panose="03000509000000000000" pitchFamily="65" charset="-122"/>
                <a:ea typeface="方正楷体_GBK" panose="03000509000000000000" pitchFamily="65" charset="-122"/>
              </a:rPr>
              <a:t>）旋转变压器</a:t>
            </a:r>
          </a:p>
          <a:p>
            <a:pPr>
              <a:lnSpc>
                <a:spcPct val="150000"/>
              </a:lnSpc>
            </a:pPr>
            <a:r>
              <a:rPr lang="zh-CN" altLang="en-US" sz="2000" dirty="0">
                <a:latin typeface="方正楷体_GBK" panose="03000509000000000000" pitchFamily="65" charset="-122"/>
                <a:ea typeface="方正楷体_GBK" panose="03000509000000000000" pitchFamily="65" charset="-122"/>
              </a:rPr>
              <a:t>为了达到电机静止起动和全转速范围内转矩波动的控制目的，需要利用旋转变压器（可简称“旋变”，某些车型称为“轴角传感器”）精确地测量电机转子磁极位置和速度。</a:t>
            </a:r>
          </a:p>
        </p:txBody>
      </p:sp>
      <p:sp>
        <p:nvSpPr>
          <p:cNvPr id="12" name="文本框 11">
            <a:extLst>
              <a:ext uri="{FF2B5EF4-FFF2-40B4-BE49-F238E27FC236}">
                <a16:creationId xmlns:a16="http://schemas.microsoft.com/office/drawing/2014/main" id="{F6512CDB-09F1-4578-AB3C-6708B6856D1E}"/>
              </a:ext>
            </a:extLst>
          </p:cNvPr>
          <p:cNvSpPr txBox="1"/>
          <p:nvPr/>
        </p:nvSpPr>
        <p:spPr>
          <a:xfrm>
            <a:off x="7679844" y="5501244"/>
            <a:ext cx="3262976" cy="369332"/>
          </a:xfrm>
          <a:prstGeom prst="rect">
            <a:avLst/>
          </a:prstGeom>
          <a:noFill/>
        </p:spPr>
        <p:txBody>
          <a:bodyPr wrap="square">
            <a:spAutoFit/>
          </a:bodyPr>
          <a:lstStyle/>
          <a:p>
            <a:r>
              <a:rPr lang="zh-CN" altLang="en-US" sz="1800" dirty="0">
                <a:effectLst/>
                <a:latin typeface="方正楷体_GBK" panose="03000509000000000000" pitchFamily="65" charset="-122"/>
                <a:ea typeface="方正楷体_GBK" panose="03000509000000000000" pitchFamily="65" charset="-122"/>
                <a:cs typeface="Times New Roman" panose="02020603050405020304" pitchFamily="18" charset="0"/>
              </a:rPr>
              <a:t>旋转变压器的工作原理图</a:t>
            </a:r>
          </a:p>
        </p:txBody>
      </p:sp>
      <p:pic>
        <p:nvPicPr>
          <p:cNvPr id="7" name="图片 6">
            <a:extLst>
              <a:ext uri="{FF2B5EF4-FFF2-40B4-BE49-F238E27FC236}">
                <a16:creationId xmlns:a16="http://schemas.microsoft.com/office/drawing/2014/main" id="{84192AF4-A68D-4C3D-9874-9B21BD6B69BC}"/>
              </a:ext>
            </a:extLst>
          </p:cNvPr>
          <p:cNvPicPr/>
          <p:nvPr/>
        </p:nvPicPr>
        <p:blipFill rotWithShape="1">
          <a:blip r:embed="rId2"/>
          <a:srcRect b="8338"/>
          <a:stretch/>
        </p:blipFill>
        <p:spPr bwMode="auto">
          <a:xfrm>
            <a:off x="6095998" y="2185944"/>
            <a:ext cx="6096001" cy="318053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234958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44769" y="1811317"/>
            <a:ext cx="7674772" cy="3825727"/>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四、永磁同步电机构造及工作原理</a:t>
            </a:r>
          </a:p>
          <a:p>
            <a:pPr>
              <a:lnSpc>
                <a:spcPct val="150000"/>
              </a:lnSpc>
            </a:pPr>
            <a:r>
              <a:rPr lang="en-US" altLang="zh-CN" sz="2000" dirty="0">
                <a:latin typeface="方正楷体_GBK" panose="03000509000000000000" pitchFamily="65" charset="-122"/>
                <a:ea typeface="方正楷体_GBK" panose="03000509000000000000" pitchFamily="65" charset="-122"/>
              </a:rPr>
              <a:t>2.</a:t>
            </a:r>
            <a:r>
              <a:rPr lang="zh-CN" altLang="en-US" sz="2000" dirty="0">
                <a:latin typeface="方正楷体_GBK" panose="03000509000000000000" pitchFamily="65" charset="-122"/>
                <a:ea typeface="方正楷体_GBK" panose="03000509000000000000" pitchFamily="65" charset="-122"/>
              </a:rPr>
              <a:t>永磁同步电机的工作原理</a:t>
            </a:r>
            <a:endParaRPr lang="en-US" altLang="zh-CN" sz="2000" dirty="0">
              <a:latin typeface="方正楷体_GBK" panose="03000509000000000000" pitchFamily="65" charset="-122"/>
              <a:ea typeface="方正楷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在电动机的定子绕组中通入三相电流，在通入电流后就会在电动机的定子绕组中形成旋转磁场，由于在转子上安装了永磁体，永磁体的磁极是固定的，根据磁极的同性相吸异性相斥的原理，在定子中产生的旋转磁场会带动转子进行旋转，最终达到转子的旋转速度与定子中产生的旋转磁极的转速相等，所以可以把永磁同步电机的起动过程看成是由异步启动阶段和牵入同步阶段组成的。</a:t>
            </a:r>
          </a:p>
        </p:txBody>
      </p:sp>
    </p:spTree>
    <p:extLst>
      <p:ext uri="{BB962C8B-B14F-4D97-AF65-F5344CB8AC3E}">
        <p14:creationId xmlns:p14="http://schemas.microsoft.com/office/powerpoint/2010/main" val="1840477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44769" y="1811317"/>
            <a:ext cx="5451231" cy="2440733"/>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四、永磁同步电机构造及工作原理</a:t>
            </a:r>
          </a:p>
          <a:p>
            <a:pPr>
              <a:lnSpc>
                <a:spcPct val="150000"/>
              </a:lnSpc>
            </a:pPr>
            <a:r>
              <a:rPr lang="en-US" altLang="zh-CN" sz="2000" dirty="0">
                <a:latin typeface="方正楷体_GBK" panose="03000509000000000000" pitchFamily="65" charset="-122"/>
                <a:ea typeface="方正楷体_GBK" panose="03000509000000000000" pitchFamily="65" charset="-122"/>
              </a:rPr>
              <a:t>3.</a:t>
            </a:r>
            <a:r>
              <a:rPr lang="zh-CN" altLang="en-US" sz="2000" dirty="0">
                <a:latin typeface="方正楷体_GBK" panose="03000509000000000000" pitchFamily="65" charset="-122"/>
                <a:ea typeface="方正楷体_GBK" panose="03000509000000000000" pitchFamily="65" charset="-122"/>
              </a:rPr>
              <a:t>永磁同步电机的特性</a:t>
            </a: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）永磁同步电机驱动特性</a:t>
            </a:r>
          </a:p>
          <a:p>
            <a:pPr>
              <a:lnSpc>
                <a:spcPct val="150000"/>
              </a:lnSpc>
            </a:pPr>
            <a:r>
              <a:rPr lang="zh-CN" altLang="en-US" sz="2000" dirty="0">
                <a:latin typeface="方正楷体_GBK" panose="03000509000000000000" pitchFamily="65" charset="-122"/>
                <a:ea typeface="方正楷体_GBK" panose="03000509000000000000" pitchFamily="65" charset="-122"/>
              </a:rPr>
              <a:t>永磁同步电机系统具有更高的效率，尤其是低速下有更高的效率，更高的功率密度。</a:t>
            </a:r>
          </a:p>
        </p:txBody>
      </p:sp>
      <p:pic>
        <p:nvPicPr>
          <p:cNvPr id="5" name="图片 4">
            <a:extLst>
              <a:ext uri="{FF2B5EF4-FFF2-40B4-BE49-F238E27FC236}">
                <a16:creationId xmlns:a16="http://schemas.microsoft.com/office/drawing/2014/main" id="{9B6D3DF8-5B89-4425-9DF9-3A4AB481530E}"/>
              </a:ext>
            </a:extLst>
          </p:cNvPr>
          <p:cNvPicPr/>
          <p:nvPr/>
        </p:nvPicPr>
        <p:blipFill rotWithShape="1">
          <a:blip r:embed="rId2"/>
          <a:srcRect b="11157"/>
          <a:stretch/>
        </p:blipFill>
        <p:spPr bwMode="auto">
          <a:xfrm>
            <a:off x="6096000" y="2308485"/>
            <a:ext cx="5656289" cy="3562091"/>
          </a:xfrm>
          <a:prstGeom prst="rect">
            <a:avLst/>
          </a:prstGeom>
          <a:ln>
            <a:noFill/>
          </a:ln>
          <a:extLst>
            <a:ext uri="{53640926-AAD7-44D8-BBD7-CCE9431645EC}">
              <a14:shadowObscured xmlns:a14="http://schemas.microsoft.com/office/drawing/2010/main"/>
            </a:ext>
          </a:extLst>
        </p:spPr>
      </p:pic>
      <p:sp>
        <p:nvSpPr>
          <p:cNvPr id="6" name="文本框 5">
            <a:extLst>
              <a:ext uri="{FF2B5EF4-FFF2-40B4-BE49-F238E27FC236}">
                <a16:creationId xmlns:a16="http://schemas.microsoft.com/office/drawing/2014/main" id="{2EA695B4-B86B-40E8-9DCB-1D2D66BF4C52}"/>
              </a:ext>
            </a:extLst>
          </p:cNvPr>
          <p:cNvSpPr txBox="1"/>
          <p:nvPr/>
        </p:nvSpPr>
        <p:spPr>
          <a:xfrm>
            <a:off x="6876738" y="6183078"/>
            <a:ext cx="3451485" cy="369332"/>
          </a:xfrm>
          <a:prstGeom prst="rect">
            <a:avLst/>
          </a:prstGeom>
          <a:noFill/>
        </p:spPr>
        <p:txBody>
          <a:bodyPr wrap="square">
            <a:spAutoFit/>
          </a:bodyPr>
          <a:lstStyle/>
          <a:p>
            <a:r>
              <a:rPr lang="zh-CN" altLang="zh-CN" sz="1800" dirty="0">
                <a:effectLst/>
                <a:latin typeface="方正楷体_GBK" panose="03000509000000000000" pitchFamily="65" charset="-122"/>
                <a:ea typeface="方正楷体_GBK" panose="03000509000000000000" pitchFamily="65" charset="-122"/>
                <a:cs typeface="Times New Roman" panose="02020603050405020304" pitchFamily="18" charset="0"/>
              </a:rPr>
              <a:t>永磁同步电动机的驱动特性曲线</a:t>
            </a:r>
            <a:endParaRPr lang="zh-CN" altLang="en-US" dirty="0">
              <a:latin typeface="方正楷体_GBK" panose="03000509000000000000" pitchFamily="65" charset="-122"/>
              <a:ea typeface="方正楷体_GBK" panose="03000509000000000000" pitchFamily="65" charset="-122"/>
            </a:endParaRPr>
          </a:p>
        </p:txBody>
      </p:sp>
    </p:spTree>
    <p:extLst>
      <p:ext uri="{BB962C8B-B14F-4D97-AF65-F5344CB8AC3E}">
        <p14:creationId xmlns:p14="http://schemas.microsoft.com/office/powerpoint/2010/main" val="7128024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44769" y="1811317"/>
            <a:ext cx="6231969" cy="1979068"/>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四、永磁同步电机构造及工作原理</a:t>
            </a:r>
          </a:p>
          <a:p>
            <a:pPr>
              <a:lnSpc>
                <a:spcPct val="150000"/>
              </a:lnSpc>
            </a:pPr>
            <a:r>
              <a:rPr lang="en-US" altLang="zh-CN" sz="2000" dirty="0">
                <a:latin typeface="方正楷体_GBK" panose="03000509000000000000" pitchFamily="65" charset="-122"/>
                <a:ea typeface="方正楷体_GBK" panose="03000509000000000000" pitchFamily="65" charset="-122"/>
              </a:rPr>
              <a:t>3.</a:t>
            </a:r>
            <a:r>
              <a:rPr lang="zh-CN" altLang="en-US" sz="2000" dirty="0">
                <a:latin typeface="方正楷体_GBK" panose="03000509000000000000" pitchFamily="65" charset="-122"/>
                <a:ea typeface="方正楷体_GBK" panose="03000509000000000000" pitchFamily="65" charset="-122"/>
              </a:rPr>
              <a:t>永磁同步电机的特性</a:t>
            </a: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2</a:t>
            </a:r>
            <a:r>
              <a:rPr lang="zh-CN" altLang="en-US" sz="2000" dirty="0">
                <a:latin typeface="方正楷体_GBK" panose="03000509000000000000" pitchFamily="65" charset="-122"/>
                <a:ea typeface="方正楷体_GBK" panose="03000509000000000000" pitchFamily="65" charset="-122"/>
              </a:rPr>
              <a:t>）运行特性</a:t>
            </a:r>
          </a:p>
          <a:p>
            <a:pPr>
              <a:lnSpc>
                <a:spcPct val="150000"/>
              </a:lnSpc>
            </a:pPr>
            <a:r>
              <a:rPr lang="zh-CN" altLang="en-US" sz="2000" dirty="0">
                <a:latin typeface="方正楷体_GBK" panose="03000509000000000000" pitchFamily="65" charset="-122"/>
                <a:ea typeface="方正楷体_GBK" panose="03000509000000000000" pitchFamily="65" charset="-122"/>
              </a:rPr>
              <a:t>永磁同步电机的运行特性主要是力学特性和工作特性。</a:t>
            </a:r>
          </a:p>
        </p:txBody>
      </p:sp>
      <p:sp>
        <p:nvSpPr>
          <p:cNvPr id="6" name="文本框 5">
            <a:extLst>
              <a:ext uri="{FF2B5EF4-FFF2-40B4-BE49-F238E27FC236}">
                <a16:creationId xmlns:a16="http://schemas.microsoft.com/office/drawing/2014/main" id="{2EA695B4-B86B-40E8-9DCB-1D2D66BF4C52}"/>
              </a:ext>
            </a:extLst>
          </p:cNvPr>
          <p:cNvSpPr txBox="1"/>
          <p:nvPr/>
        </p:nvSpPr>
        <p:spPr>
          <a:xfrm>
            <a:off x="8075951" y="6155808"/>
            <a:ext cx="3451485" cy="369332"/>
          </a:xfrm>
          <a:prstGeom prst="rect">
            <a:avLst/>
          </a:prstGeom>
          <a:noFill/>
        </p:spPr>
        <p:txBody>
          <a:bodyPr wrap="square">
            <a:spAutoFit/>
          </a:bodyPr>
          <a:lstStyle/>
          <a:p>
            <a:r>
              <a:rPr lang="zh-CN" altLang="en-US" sz="1800" dirty="0">
                <a:effectLst/>
                <a:latin typeface="方正楷体_GBK" panose="03000509000000000000" pitchFamily="65" charset="-122"/>
                <a:ea typeface="方正楷体_GBK" panose="03000509000000000000" pitchFamily="65" charset="-122"/>
                <a:cs typeface="Times New Roman" panose="02020603050405020304" pitchFamily="18" charset="0"/>
              </a:rPr>
              <a:t>永磁同步电机的工作特性</a:t>
            </a:r>
            <a:endParaRPr lang="zh-CN" altLang="en-US" dirty="0">
              <a:latin typeface="方正楷体_GBK" panose="03000509000000000000" pitchFamily="65" charset="-122"/>
              <a:ea typeface="方正楷体_GBK" panose="03000509000000000000" pitchFamily="65" charset="-122"/>
            </a:endParaRPr>
          </a:p>
        </p:txBody>
      </p:sp>
      <p:pic>
        <p:nvPicPr>
          <p:cNvPr id="7" name="图片 6">
            <a:extLst>
              <a:ext uri="{FF2B5EF4-FFF2-40B4-BE49-F238E27FC236}">
                <a16:creationId xmlns:a16="http://schemas.microsoft.com/office/drawing/2014/main" id="{51BBDE39-2C5D-42BA-AB2D-DBE8FEC75BDB}"/>
              </a:ext>
            </a:extLst>
          </p:cNvPr>
          <p:cNvPicPr/>
          <p:nvPr/>
        </p:nvPicPr>
        <p:blipFill rotWithShape="1">
          <a:blip r:embed="rId2"/>
          <a:srcRect b="11715"/>
          <a:stretch/>
        </p:blipFill>
        <p:spPr bwMode="auto">
          <a:xfrm>
            <a:off x="1376830" y="3957404"/>
            <a:ext cx="3285111" cy="2292766"/>
          </a:xfrm>
          <a:prstGeom prst="rect">
            <a:avLst/>
          </a:prstGeom>
          <a:ln>
            <a:noFill/>
          </a:ln>
          <a:extLst>
            <a:ext uri="{53640926-AAD7-44D8-BBD7-CCE9431645EC}">
              <a14:shadowObscured xmlns:a14="http://schemas.microsoft.com/office/drawing/2010/main"/>
            </a:ext>
          </a:extLst>
        </p:spPr>
      </p:pic>
      <p:sp>
        <p:nvSpPr>
          <p:cNvPr id="8" name="文本框 7">
            <a:extLst>
              <a:ext uri="{FF2B5EF4-FFF2-40B4-BE49-F238E27FC236}">
                <a16:creationId xmlns:a16="http://schemas.microsoft.com/office/drawing/2014/main" id="{F5E55986-4302-4CB3-A97F-D00792E8E14E}"/>
              </a:ext>
            </a:extLst>
          </p:cNvPr>
          <p:cNvSpPr txBox="1"/>
          <p:nvPr/>
        </p:nvSpPr>
        <p:spPr>
          <a:xfrm>
            <a:off x="1607695" y="6340474"/>
            <a:ext cx="3451485" cy="369332"/>
          </a:xfrm>
          <a:prstGeom prst="rect">
            <a:avLst/>
          </a:prstGeom>
          <a:noFill/>
        </p:spPr>
        <p:txBody>
          <a:bodyPr wrap="square">
            <a:spAutoFit/>
          </a:bodyPr>
          <a:lstStyle/>
          <a:p>
            <a:r>
              <a:rPr lang="zh-CN" altLang="zh-CN" sz="1800" dirty="0">
                <a:effectLst/>
                <a:latin typeface="方正楷体_GBK" panose="03000509000000000000" pitchFamily="65" charset="-122"/>
                <a:ea typeface="方正楷体_GBK" panose="03000509000000000000" pitchFamily="65" charset="-122"/>
                <a:cs typeface="Times New Roman" panose="02020603050405020304" pitchFamily="18" charset="0"/>
              </a:rPr>
              <a:t>永磁同步电机的力学特性曲线</a:t>
            </a:r>
            <a:endParaRPr lang="zh-CN" altLang="en-US" dirty="0">
              <a:latin typeface="方正楷体_GBK" panose="03000509000000000000" pitchFamily="65" charset="-122"/>
              <a:ea typeface="方正楷体_GBK" panose="03000509000000000000" pitchFamily="65" charset="-122"/>
            </a:endParaRPr>
          </a:p>
        </p:txBody>
      </p:sp>
      <p:pic>
        <p:nvPicPr>
          <p:cNvPr id="9" name="图片 8">
            <a:extLst>
              <a:ext uri="{FF2B5EF4-FFF2-40B4-BE49-F238E27FC236}">
                <a16:creationId xmlns:a16="http://schemas.microsoft.com/office/drawing/2014/main" id="{AF25D139-37D9-4609-AAC8-18DF66BCABEE}"/>
              </a:ext>
            </a:extLst>
          </p:cNvPr>
          <p:cNvPicPr/>
          <p:nvPr/>
        </p:nvPicPr>
        <p:blipFill rotWithShape="1">
          <a:blip r:embed="rId3"/>
          <a:srcRect b="10182"/>
          <a:stretch/>
        </p:blipFill>
        <p:spPr bwMode="auto">
          <a:xfrm>
            <a:off x="7099056" y="2923083"/>
            <a:ext cx="4878085" cy="301458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048902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44769" y="1811317"/>
            <a:ext cx="6670431" cy="4287392"/>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三、交流异步电机构造及工作原理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交流异步电机也称交流感应电机，由于其采用交流电，也称三相异步电机。三相异步电机利用气隙旋转磁场与转子绕组的相互作用产生交互电磁转矩，带动转子旋转，从而实现电能转化为机械能。</a:t>
            </a:r>
            <a:endParaRPr lang="en-US" altLang="zh-CN" sz="2000" dirty="0">
              <a:latin typeface="方正楷体_GBK" panose="03000509000000000000" pitchFamily="65" charset="-122"/>
              <a:ea typeface="方正楷体_GBK" panose="03000509000000000000" pitchFamily="65" charset="-122"/>
            </a:endParaRPr>
          </a:p>
          <a:p>
            <a:pPr>
              <a:lnSpc>
                <a:spcPct val="150000"/>
              </a:lnSpc>
            </a:pPr>
            <a:r>
              <a:rPr lang="en-US" altLang="zh-CN" sz="2000" dirty="0">
                <a:latin typeface="方正楷体_GBK" panose="03000509000000000000" pitchFamily="65" charset="-122"/>
                <a:ea typeface="方正楷体_GBK" panose="03000509000000000000" pitchFamily="65" charset="-122"/>
              </a:rPr>
              <a:t>1. </a:t>
            </a:r>
            <a:r>
              <a:rPr lang="zh-CN" altLang="en-US" sz="2000" dirty="0">
                <a:latin typeface="方正楷体_GBK" panose="03000509000000000000" pitchFamily="65" charset="-122"/>
                <a:ea typeface="方正楷体_GBK" panose="03000509000000000000" pitchFamily="65" charset="-122"/>
              </a:rPr>
              <a:t>三相异步电机的结构</a:t>
            </a:r>
          </a:p>
          <a:p>
            <a:pPr>
              <a:lnSpc>
                <a:spcPct val="150000"/>
              </a:lnSpc>
            </a:pPr>
            <a:r>
              <a:rPr lang="zh-CN" altLang="en-US" sz="2000" dirty="0">
                <a:latin typeface="方正楷体_GBK" panose="03000509000000000000" pitchFamily="65" charset="-122"/>
                <a:ea typeface="方正楷体_GBK" panose="03000509000000000000" pitchFamily="65" charset="-122"/>
              </a:rPr>
              <a:t>三相异步电机的种类很多，但各类三相异步电机的基本结构是相同的，它们都由定子和转子这两大基本部分组成，在定子和转子之间具有一定的气隙。</a:t>
            </a:r>
          </a:p>
        </p:txBody>
      </p:sp>
      <p:pic>
        <p:nvPicPr>
          <p:cNvPr id="10" name="图片 9">
            <a:extLst>
              <a:ext uri="{FF2B5EF4-FFF2-40B4-BE49-F238E27FC236}">
                <a16:creationId xmlns:a16="http://schemas.microsoft.com/office/drawing/2014/main" id="{DB7C5EF0-072C-4812-83FB-BA53A0CCD81F}"/>
              </a:ext>
            </a:extLst>
          </p:cNvPr>
          <p:cNvPicPr/>
          <p:nvPr/>
        </p:nvPicPr>
        <p:blipFill>
          <a:blip r:embed="rId2"/>
          <a:stretch>
            <a:fillRect/>
          </a:stretch>
        </p:blipFill>
        <p:spPr>
          <a:xfrm>
            <a:off x="7350516" y="2487845"/>
            <a:ext cx="4196715" cy="2934335"/>
          </a:xfrm>
          <a:prstGeom prst="rect">
            <a:avLst/>
          </a:prstGeom>
          <a:noFill/>
          <a:ln w="9525">
            <a:noFill/>
          </a:ln>
        </p:spPr>
      </p:pic>
      <p:sp>
        <p:nvSpPr>
          <p:cNvPr id="11" name="文本框 10">
            <a:extLst>
              <a:ext uri="{FF2B5EF4-FFF2-40B4-BE49-F238E27FC236}">
                <a16:creationId xmlns:a16="http://schemas.microsoft.com/office/drawing/2014/main" id="{DC70FC83-4983-49DF-AA41-57FE0AA9CAB8}"/>
              </a:ext>
            </a:extLst>
          </p:cNvPr>
          <p:cNvSpPr txBox="1"/>
          <p:nvPr/>
        </p:nvSpPr>
        <p:spPr>
          <a:xfrm>
            <a:off x="7918002" y="5685910"/>
            <a:ext cx="3061741" cy="369332"/>
          </a:xfrm>
          <a:prstGeom prst="rect">
            <a:avLst/>
          </a:prstGeom>
          <a:noFill/>
        </p:spPr>
        <p:txBody>
          <a:bodyPr wrap="square">
            <a:spAutoFit/>
          </a:bodyPr>
          <a:lstStyle/>
          <a:p>
            <a:r>
              <a:rPr lang="zh-CN" altLang="en-US" dirty="0">
                <a:latin typeface="方正楷体_GBK" panose="03000509000000000000" pitchFamily="65" charset="-122"/>
                <a:ea typeface="方正楷体_GBK" panose="03000509000000000000" pitchFamily="65" charset="-122"/>
              </a:rPr>
              <a:t>三相异步电机的结构</a:t>
            </a:r>
          </a:p>
        </p:txBody>
      </p:sp>
    </p:spTree>
    <p:extLst>
      <p:ext uri="{BB962C8B-B14F-4D97-AF65-F5344CB8AC3E}">
        <p14:creationId xmlns:p14="http://schemas.microsoft.com/office/powerpoint/2010/main" val="29467305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194873" y="1811317"/>
            <a:ext cx="7120328" cy="4749057"/>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三、交流异步电机构造及工作原理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）定子</a:t>
            </a:r>
          </a:p>
          <a:p>
            <a:pPr>
              <a:lnSpc>
                <a:spcPct val="150000"/>
              </a:lnSpc>
            </a:pPr>
            <a:r>
              <a:rPr lang="zh-CN" altLang="en-US" sz="2000" dirty="0">
                <a:latin typeface="方正楷体_GBK" panose="03000509000000000000" pitchFamily="65" charset="-122"/>
                <a:ea typeface="方正楷体_GBK" panose="03000509000000000000" pitchFamily="65" charset="-122"/>
              </a:rPr>
              <a:t>定子是电动机的固定部分，用于产生旋转磁场，主要由机座、定子铁芯、定子绕组等组成。</a:t>
            </a:r>
          </a:p>
          <a:p>
            <a:pPr>
              <a:lnSpc>
                <a:spcPct val="150000"/>
              </a:lnSpc>
            </a:pPr>
            <a:r>
              <a:rPr lang="zh-CN" altLang="en-US" sz="2000" dirty="0">
                <a:latin typeface="方正楷体_GBK" panose="03000509000000000000" pitchFamily="65" charset="-122"/>
                <a:ea typeface="方正楷体_GBK" panose="03000509000000000000" pitchFamily="65" charset="-122"/>
              </a:rPr>
              <a:t>①机座</a:t>
            </a:r>
          </a:p>
          <a:p>
            <a:pPr>
              <a:lnSpc>
                <a:spcPct val="150000"/>
              </a:lnSpc>
            </a:pPr>
            <a:r>
              <a:rPr lang="zh-CN" altLang="en-US" sz="2000" dirty="0">
                <a:latin typeface="方正楷体_GBK" panose="03000509000000000000" pitchFamily="65" charset="-122"/>
                <a:ea typeface="方正楷体_GBK" panose="03000509000000000000" pitchFamily="65" charset="-122"/>
              </a:rPr>
              <a:t>机座是电动机的支架，主要用于支承铁心并且固定端盖。</a:t>
            </a:r>
          </a:p>
          <a:p>
            <a:pPr>
              <a:lnSpc>
                <a:spcPct val="150000"/>
              </a:lnSpc>
            </a:pPr>
            <a:r>
              <a:rPr lang="zh-CN" altLang="en-US" sz="2000" dirty="0">
                <a:latin typeface="方正楷体_GBK" panose="03000509000000000000" pitchFamily="65" charset="-122"/>
                <a:ea typeface="方正楷体_GBK" panose="03000509000000000000" pitchFamily="65" charset="-122"/>
              </a:rPr>
              <a:t>中小型异步电动机的机座一般用铸铁制成，有的小型机采用铝合金铸成。封闭式电动机机座外表有散热片，防护式电动机机座两侧开有通风孔，便于散热。机座内腔是一个圆柱形的空间，用来安装定子铁心、定子绕组以及整个转子。</a:t>
            </a:r>
          </a:p>
        </p:txBody>
      </p:sp>
      <p:sp>
        <p:nvSpPr>
          <p:cNvPr id="11" name="文本框 10">
            <a:extLst>
              <a:ext uri="{FF2B5EF4-FFF2-40B4-BE49-F238E27FC236}">
                <a16:creationId xmlns:a16="http://schemas.microsoft.com/office/drawing/2014/main" id="{DC70FC83-4983-49DF-AA41-57FE0AA9CAB8}"/>
              </a:ext>
            </a:extLst>
          </p:cNvPr>
          <p:cNvSpPr txBox="1"/>
          <p:nvPr/>
        </p:nvSpPr>
        <p:spPr>
          <a:xfrm>
            <a:off x="9327078" y="5501244"/>
            <a:ext cx="761302" cy="369332"/>
          </a:xfrm>
          <a:prstGeom prst="rect">
            <a:avLst/>
          </a:prstGeom>
          <a:noFill/>
        </p:spPr>
        <p:txBody>
          <a:bodyPr wrap="square">
            <a:spAutoFit/>
          </a:bodyPr>
          <a:lstStyle/>
          <a:p>
            <a:r>
              <a:rPr lang="zh-CN" altLang="en-US" dirty="0">
                <a:latin typeface="方正楷体_GBK" panose="03000509000000000000" pitchFamily="65" charset="-122"/>
                <a:ea typeface="方正楷体_GBK" panose="03000509000000000000" pitchFamily="65" charset="-122"/>
              </a:rPr>
              <a:t>机座</a:t>
            </a:r>
          </a:p>
        </p:txBody>
      </p:sp>
      <p:pic>
        <p:nvPicPr>
          <p:cNvPr id="6" name="图片 5">
            <a:extLst>
              <a:ext uri="{FF2B5EF4-FFF2-40B4-BE49-F238E27FC236}">
                <a16:creationId xmlns:a16="http://schemas.microsoft.com/office/drawing/2014/main" id="{90989826-FA56-4724-8171-E092B57E6C9A}"/>
              </a:ext>
            </a:extLst>
          </p:cNvPr>
          <p:cNvPicPr/>
          <p:nvPr/>
        </p:nvPicPr>
        <p:blipFill rotWithShape="1">
          <a:blip r:embed="rId2"/>
          <a:srcRect l="6048" r="6414" b="10023"/>
          <a:stretch/>
        </p:blipFill>
        <p:spPr bwMode="auto">
          <a:xfrm>
            <a:off x="7315201" y="2512744"/>
            <a:ext cx="4452078" cy="289870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34431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44769" y="1988906"/>
            <a:ext cx="10806333" cy="1978811"/>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任务导入</a:t>
            </a:r>
            <a:endParaRPr lang="en-US" altLang="zh-CN" sz="2400" dirty="0">
              <a:latin typeface="方正黑体_GBK" panose="03000509000000000000" pitchFamily="65" charset="-122"/>
              <a:ea typeface="方正黑体_GBK" panose="03000509000000000000" pitchFamily="65" charset="-122"/>
            </a:endParaRPr>
          </a:p>
          <a:p>
            <a:pPr>
              <a:lnSpc>
                <a:spcPct val="150000"/>
              </a:lnSpc>
            </a:pPr>
            <a:endParaRPr lang="en-US" altLang="zh-CN" sz="2000" dirty="0">
              <a:latin typeface="方正楷体_GBK" panose="03000509000000000000" pitchFamily="65" charset="-122"/>
              <a:ea typeface="方正楷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客户反馈</a:t>
            </a:r>
            <a:r>
              <a:rPr lang="en-US" altLang="zh-CN" sz="2000" dirty="0">
                <a:latin typeface="方正楷体_GBK" panose="03000509000000000000" pitchFamily="65" charset="-122"/>
                <a:ea typeface="方正楷体_GBK" panose="03000509000000000000" pitchFamily="65" charset="-122"/>
              </a:rPr>
              <a:t>EV300</a:t>
            </a:r>
            <a:r>
              <a:rPr lang="zh-CN" altLang="en-US" sz="2000" dirty="0">
                <a:latin typeface="方正楷体_GBK" panose="03000509000000000000" pitchFamily="65" charset="-122"/>
                <a:ea typeface="方正楷体_GBK" panose="03000509000000000000" pitchFamily="65" charset="-122"/>
              </a:rPr>
              <a:t>车辆在行驶中仪表显示电机过热故障和电机龟行，出现限速</a:t>
            </a:r>
            <a:r>
              <a:rPr lang="en-US" altLang="zh-CN" sz="2000" dirty="0">
                <a:latin typeface="方正楷体_GBK" panose="03000509000000000000" pitchFamily="65" charset="-122"/>
                <a:ea typeface="方正楷体_GBK" panose="03000509000000000000" pitchFamily="65" charset="-122"/>
              </a:rPr>
              <a:t>9km/h</a:t>
            </a:r>
            <a:r>
              <a:rPr lang="zh-CN" altLang="en-US" sz="2000" dirty="0">
                <a:latin typeface="方正楷体_GBK" panose="03000509000000000000" pitchFamily="65" charset="-122"/>
                <a:ea typeface="方正楷体_GBK" panose="03000509000000000000" pitchFamily="65" charset="-122"/>
              </a:rPr>
              <a:t>现象。请排除这一故障。</a:t>
            </a:r>
            <a:endParaRPr lang="zh-CN" altLang="en-US" sz="2000" dirty="0">
              <a:latin typeface="方正黑体_GBK" panose="03000509000000000000" pitchFamily="65" charset="-122"/>
              <a:ea typeface="方正黑体_GBK" panose="03000509000000000000" pitchFamily="65" charset="-122"/>
            </a:endParaRPr>
          </a:p>
        </p:txBody>
      </p:sp>
    </p:spTree>
    <p:extLst>
      <p:ext uri="{BB962C8B-B14F-4D97-AF65-F5344CB8AC3E}">
        <p14:creationId xmlns:p14="http://schemas.microsoft.com/office/powerpoint/2010/main" val="9599138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194873" y="1811317"/>
            <a:ext cx="7120328" cy="5210722"/>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三、交流异步电机构造及工作原理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）定子</a:t>
            </a:r>
          </a:p>
          <a:p>
            <a:pPr>
              <a:lnSpc>
                <a:spcPct val="150000"/>
              </a:lnSpc>
            </a:pPr>
            <a:r>
              <a:rPr lang="zh-CN" altLang="en-US" sz="2000" dirty="0">
                <a:latin typeface="方正楷体_GBK" panose="03000509000000000000" pitchFamily="65" charset="-122"/>
                <a:ea typeface="方正楷体_GBK" panose="03000509000000000000" pitchFamily="65" charset="-122"/>
              </a:rPr>
              <a:t>②定子铁心</a:t>
            </a:r>
          </a:p>
          <a:p>
            <a:pPr>
              <a:lnSpc>
                <a:spcPct val="150000"/>
              </a:lnSpc>
            </a:pPr>
            <a:r>
              <a:rPr lang="zh-CN" altLang="en-US" sz="2000" dirty="0">
                <a:latin typeface="方正楷体_GBK" panose="03000509000000000000" pitchFamily="65" charset="-122"/>
                <a:ea typeface="方正楷体_GBK" panose="03000509000000000000" pitchFamily="65" charset="-122"/>
              </a:rPr>
              <a:t>定子铁芯是电动机磁路的一部分，由冲成圆环形、厚度为</a:t>
            </a:r>
            <a:r>
              <a:rPr lang="en-US" altLang="zh-CN" sz="2000" dirty="0">
                <a:latin typeface="方正楷体_GBK" panose="03000509000000000000" pitchFamily="65" charset="-122"/>
                <a:ea typeface="方正楷体_GBK" panose="03000509000000000000" pitchFamily="65" charset="-122"/>
              </a:rPr>
              <a:t>0.35~0.5mm</a:t>
            </a:r>
            <a:r>
              <a:rPr lang="zh-CN" altLang="en-US" sz="2000" dirty="0">
                <a:latin typeface="方正楷体_GBK" panose="03000509000000000000" pitchFamily="65" charset="-122"/>
                <a:ea typeface="方正楷体_GBK" panose="03000509000000000000" pitchFamily="65" charset="-122"/>
              </a:rPr>
              <a:t>的硅钢片叠压而成的。定子冲片采用硅钢片，是因为硅钢片导磁性能好、铁耗小。硅钢片表面涂有绝缘漆，使各片之间互相绝缘，以减小铁心的涡流损失。小容量电动机的钢硅片利用其表面氧化层作为片间绝缘。定子铁芯呈圆柱形，内圆均匀地冲有与轴平行的槽，在铁心叠压以后形成定子槽，以便嵌入定子绕组。</a:t>
            </a:r>
          </a:p>
          <a:p>
            <a:pPr>
              <a:lnSpc>
                <a:spcPct val="150000"/>
              </a:lnSpc>
            </a:pPr>
            <a:endParaRPr lang="zh-CN" altLang="en-US" sz="2000" dirty="0">
              <a:latin typeface="方正楷体_GBK" panose="03000509000000000000" pitchFamily="65" charset="-122"/>
              <a:ea typeface="方正楷体_GBK" panose="03000509000000000000" pitchFamily="65" charset="-122"/>
            </a:endParaRPr>
          </a:p>
        </p:txBody>
      </p:sp>
      <p:sp>
        <p:nvSpPr>
          <p:cNvPr id="11" name="文本框 10">
            <a:extLst>
              <a:ext uri="{FF2B5EF4-FFF2-40B4-BE49-F238E27FC236}">
                <a16:creationId xmlns:a16="http://schemas.microsoft.com/office/drawing/2014/main" id="{DC70FC83-4983-49DF-AA41-57FE0AA9CAB8}"/>
              </a:ext>
            </a:extLst>
          </p:cNvPr>
          <p:cNvSpPr txBox="1"/>
          <p:nvPr/>
        </p:nvSpPr>
        <p:spPr>
          <a:xfrm>
            <a:off x="9085637" y="5855604"/>
            <a:ext cx="1244183" cy="369332"/>
          </a:xfrm>
          <a:prstGeom prst="rect">
            <a:avLst/>
          </a:prstGeom>
          <a:noFill/>
        </p:spPr>
        <p:txBody>
          <a:bodyPr wrap="square">
            <a:spAutoFit/>
          </a:bodyPr>
          <a:lstStyle/>
          <a:p>
            <a:r>
              <a:rPr lang="zh-CN" altLang="en-US" dirty="0">
                <a:latin typeface="方正楷体_GBK" panose="03000509000000000000" pitchFamily="65" charset="-122"/>
                <a:ea typeface="方正楷体_GBK" panose="03000509000000000000" pitchFamily="65" charset="-122"/>
              </a:rPr>
              <a:t>定子铁心</a:t>
            </a:r>
          </a:p>
        </p:txBody>
      </p:sp>
      <p:pic>
        <p:nvPicPr>
          <p:cNvPr id="7" name="图片 6" descr="See the source image">
            <a:extLst>
              <a:ext uri="{FF2B5EF4-FFF2-40B4-BE49-F238E27FC236}">
                <a16:creationId xmlns:a16="http://schemas.microsoft.com/office/drawing/2014/main" id="{486CF6E6-0D2B-45B1-AD22-76244C713CA6}"/>
              </a:ext>
            </a:extLst>
          </p:cNvPr>
          <p:cNvPicPr/>
          <p:nvPr/>
        </p:nvPicPr>
        <p:blipFill>
          <a:blip r:embed="rId2">
            <a:extLst>
              <a:ext uri="{28A0092B-C50C-407E-A947-70E740481C1C}">
                <a14:useLocalDpi xmlns:a14="http://schemas.microsoft.com/office/drawing/2010/main" val="0"/>
              </a:ext>
            </a:extLst>
          </a:blip>
          <a:srcRect/>
          <a:stretch>
            <a:fillRect/>
          </a:stretch>
        </p:blipFill>
        <p:spPr>
          <a:xfrm>
            <a:off x="8019738" y="2234336"/>
            <a:ext cx="3224743" cy="3621268"/>
          </a:xfrm>
          <a:prstGeom prst="rect">
            <a:avLst/>
          </a:prstGeom>
          <a:noFill/>
          <a:ln>
            <a:noFill/>
          </a:ln>
        </p:spPr>
      </p:pic>
    </p:spTree>
    <p:extLst>
      <p:ext uri="{BB962C8B-B14F-4D97-AF65-F5344CB8AC3E}">
        <p14:creationId xmlns:p14="http://schemas.microsoft.com/office/powerpoint/2010/main" val="19297021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194873" y="1811317"/>
            <a:ext cx="6115986" cy="4749057"/>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三、交流异步电机构造及工作原理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）定子</a:t>
            </a:r>
          </a:p>
          <a:p>
            <a:pPr>
              <a:lnSpc>
                <a:spcPct val="150000"/>
              </a:lnSpc>
            </a:pPr>
            <a:r>
              <a:rPr lang="zh-CN" altLang="en-US" sz="2000" dirty="0">
                <a:latin typeface="方正楷体_GBK" panose="03000509000000000000" pitchFamily="65" charset="-122"/>
                <a:ea typeface="方正楷体_GBK" panose="03000509000000000000" pitchFamily="65" charset="-122"/>
              </a:rPr>
              <a:t>③定子绕组</a:t>
            </a:r>
          </a:p>
          <a:p>
            <a:pPr>
              <a:lnSpc>
                <a:spcPct val="150000"/>
              </a:lnSpc>
            </a:pPr>
            <a:r>
              <a:rPr lang="zh-CN" altLang="en-US" sz="2000" dirty="0">
                <a:latin typeface="方正楷体_GBK" panose="03000509000000000000" pitchFamily="65" charset="-122"/>
                <a:ea typeface="方正楷体_GBK" panose="03000509000000000000" pitchFamily="65" charset="-122"/>
              </a:rPr>
              <a:t>定子绕组是三相电机的电路部分，三相电机有三相绕组，通人三相对称交流 电流时，就会产生旋转磁场。三相绕组由</a:t>
            </a:r>
            <a:r>
              <a:rPr lang="en-US" altLang="zh-CN" sz="2000" dirty="0">
                <a:latin typeface="方正楷体_GBK" panose="03000509000000000000" pitchFamily="65" charset="-122"/>
                <a:ea typeface="方正楷体_GBK" panose="03000509000000000000" pitchFamily="65" charset="-122"/>
              </a:rPr>
              <a:t>3</a:t>
            </a:r>
            <a:r>
              <a:rPr lang="zh-CN" altLang="en-US" sz="2000" dirty="0">
                <a:latin typeface="方正楷体_GBK" panose="03000509000000000000" pitchFamily="65" charset="-122"/>
                <a:ea typeface="方正楷体_GBK" panose="03000509000000000000" pitchFamily="65" charset="-122"/>
              </a:rPr>
              <a:t>个彼此独立的绕组组成，且每个绕组又由若干线圈连接而成。每个绕组称为一相，</a:t>
            </a:r>
            <a:r>
              <a:rPr lang="en-US" altLang="zh-CN" sz="2000" dirty="0">
                <a:latin typeface="方正楷体_GBK" panose="03000509000000000000" pitchFamily="65" charset="-122"/>
                <a:ea typeface="方正楷体_GBK" panose="03000509000000000000" pitchFamily="65" charset="-122"/>
              </a:rPr>
              <a:t>3</a:t>
            </a:r>
            <a:r>
              <a:rPr lang="zh-CN" altLang="en-US" sz="2000" dirty="0">
                <a:latin typeface="方正楷体_GBK" panose="03000509000000000000" pitchFamily="65" charset="-122"/>
                <a:ea typeface="方正楷体_GBK" panose="03000509000000000000" pitchFamily="65" charset="-122"/>
              </a:rPr>
              <a:t>个绕组在空间互相间隔</a:t>
            </a:r>
            <a:r>
              <a:rPr lang="en-US" altLang="zh-CN" sz="2000" dirty="0">
                <a:latin typeface="方正楷体_GBK" panose="03000509000000000000" pitchFamily="65" charset="-122"/>
                <a:ea typeface="方正楷体_GBK" panose="03000509000000000000" pitchFamily="65" charset="-122"/>
              </a:rPr>
              <a:t>120°</a:t>
            </a:r>
            <a:r>
              <a:rPr lang="zh-CN" altLang="en-US" sz="2000" dirty="0">
                <a:latin typeface="方正楷体_GBK" panose="03000509000000000000" pitchFamily="65" charset="-122"/>
                <a:ea typeface="方正楷体_GBK" panose="03000509000000000000" pitchFamily="65" charset="-122"/>
              </a:rPr>
              <a:t>，线圈由绝缘铜导线或绝缘铝导线绕制而成。</a:t>
            </a:r>
          </a:p>
          <a:p>
            <a:pPr>
              <a:lnSpc>
                <a:spcPct val="150000"/>
              </a:lnSpc>
            </a:pPr>
            <a:endParaRPr lang="zh-CN" altLang="en-US" sz="2000" dirty="0">
              <a:latin typeface="方正楷体_GBK" panose="03000509000000000000" pitchFamily="65" charset="-122"/>
              <a:ea typeface="方正楷体_GBK" panose="03000509000000000000" pitchFamily="65" charset="-122"/>
            </a:endParaRPr>
          </a:p>
        </p:txBody>
      </p:sp>
      <p:sp>
        <p:nvSpPr>
          <p:cNvPr id="11" name="文本框 10">
            <a:extLst>
              <a:ext uri="{FF2B5EF4-FFF2-40B4-BE49-F238E27FC236}">
                <a16:creationId xmlns:a16="http://schemas.microsoft.com/office/drawing/2014/main" id="{DC70FC83-4983-49DF-AA41-57FE0AA9CAB8}"/>
              </a:ext>
            </a:extLst>
          </p:cNvPr>
          <p:cNvSpPr txBox="1"/>
          <p:nvPr/>
        </p:nvSpPr>
        <p:spPr>
          <a:xfrm>
            <a:off x="7976365" y="5894988"/>
            <a:ext cx="1244183" cy="369332"/>
          </a:xfrm>
          <a:prstGeom prst="rect">
            <a:avLst/>
          </a:prstGeom>
          <a:noFill/>
        </p:spPr>
        <p:txBody>
          <a:bodyPr wrap="square">
            <a:spAutoFit/>
          </a:bodyPr>
          <a:lstStyle/>
          <a:p>
            <a:r>
              <a:rPr lang="zh-CN" altLang="en-US" dirty="0">
                <a:latin typeface="方正楷体_GBK" panose="03000509000000000000" pitchFamily="65" charset="-122"/>
                <a:ea typeface="方正楷体_GBK" panose="03000509000000000000" pitchFamily="65" charset="-122"/>
              </a:rPr>
              <a:t>定子绕组</a:t>
            </a:r>
          </a:p>
        </p:txBody>
      </p:sp>
      <p:pic>
        <p:nvPicPr>
          <p:cNvPr id="6" name="图片 5">
            <a:extLst>
              <a:ext uri="{FF2B5EF4-FFF2-40B4-BE49-F238E27FC236}">
                <a16:creationId xmlns:a16="http://schemas.microsoft.com/office/drawing/2014/main" id="{22A23610-149E-420D-951F-A215700BC339}"/>
              </a:ext>
            </a:extLst>
          </p:cNvPr>
          <p:cNvPicPr/>
          <p:nvPr/>
        </p:nvPicPr>
        <p:blipFill rotWithShape="1">
          <a:blip r:embed="rId2"/>
          <a:srcRect l="2217" t="4165" r="4005" b="1985"/>
          <a:stretch/>
        </p:blipFill>
        <p:spPr bwMode="auto">
          <a:xfrm>
            <a:off x="6700604" y="2423331"/>
            <a:ext cx="4863552" cy="3317902"/>
          </a:xfrm>
          <a:prstGeom prst="rect">
            <a:avLst/>
          </a:prstGeom>
          <a:ln w="19050" cap="flat" cmpd="sng" algn="ctr">
            <a:no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1106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194872" y="1811317"/>
            <a:ext cx="11997127" cy="2440733"/>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三、交流异步电机构造及工作原理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）定子</a:t>
            </a:r>
          </a:p>
          <a:p>
            <a:pPr>
              <a:lnSpc>
                <a:spcPct val="150000"/>
              </a:lnSpc>
            </a:pPr>
            <a:r>
              <a:rPr lang="zh-CN" altLang="en-US" sz="2000" dirty="0">
                <a:latin typeface="方正楷体_GBK" panose="03000509000000000000" pitchFamily="65" charset="-122"/>
                <a:ea typeface="方正楷体_GBK" panose="03000509000000000000" pitchFamily="65" charset="-122"/>
              </a:rPr>
              <a:t>③定子绕组</a:t>
            </a:r>
          </a:p>
          <a:p>
            <a:pPr>
              <a:lnSpc>
                <a:spcPct val="150000"/>
              </a:lnSpc>
            </a:pPr>
            <a:r>
              <a:rPr lang="zh-CN" altLang="en-US" sz="2000" dirty="0">
                <a:latin typeface="方正楷体_GBK" panose="03000509000000000000" pitchFamily="65" charset="-122"/>
                <a:ea typeface="方正楷体_GBK" panose="03000509000000000000" pitchFamily="65" charset="-122"/>
              </a:rPr>
              <a:t>按一定的方法将槽内的绕组连接起来，使整个铁芯内的绕组构成</a:t>
            </a:r>
            <a:r>
              <a:rPr lang="en-US" altLang="zh-CN" sz="2000" dirty="0">
                <a:latin typeface="方正楷体_GBK" panose="03000509000000000000" pitchFamily="65" charset="-122"/>
                <a:ea typeface="方正楷体_GBK" panose="03000509000000000000" pitchFamily="65" charset="-122"/>
              </a:rPr>
              <a:t>U</a:t>
            </a: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V</a:t>
            </a: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W</a:t>
            </a:r>
            <a:r>
              <a:rPr lang="zh-CN" altLang="en-US" sz="2000" dirty="0">
                <a:latin typeface="方正楷体_GBK" panose="03000509000000000000" pitchFamily="65" charset="-122"/>
                <a:ea typeface="方正楷体_GBK" panose="03000509000000000000" pitchFamily="65" charset="-122"/>
              </a:rPr>
              <a:t>三相绕组，三个绕组在空间互相间隔</a:t>
            </a:r>
            <a:r>
              <a:rPr lang="en-US" altLang="zh-CN" sz="2000" dirty="0">
                <a:latin typeface="方正楷体_GBK" panose="03000509000000000000" pitchFamily="65" charset="-122"/>
                <a:ea typeface="方正楷体_GBK" panose="03000509000000000000" pitchFamily="65" charset="-122"/>
              </a:rPr>
              <a:t>120°</a:t>
            </a:r>
            <a:r>
              <a:rPr lang="zh-CN" altLang="en-US" sz="2000" dirty="0">
                <a:latin typeface="方正楷体_GBK" panose="03000509000000000000" pitchFamily="65" charset="-122"/>
                <a:ea typeface="方正楷体_GBK" panose="03000509000000000000" pitchFamily="65" charset="-122"/>
              </a:rPr>
              <a:t>，再将三相绕组的首、末端引出来，这六个出线端在接线盒里的排列可以接成星形或三角形。</a:t>
            </a:r>
          </a:p>
        </p:txBody>
      </p:sp>
      <p:sp>
        <p:nvSpPr>
          <p:cNvPr id="11" name="文本框 10">
            <a:extLst>
              <a:ext uri="{FF2B5EF4-FFF2-40B4-BE49-F238E27FC236}">
                <a16:creationId xmlns:a16="http://schemas.microsoft.com/office/drawing/2014/main" id="{DC70FC83-4983-49DF-AA41-57FE0AA9CAB8}"/>
              </a:ext>
            </a:extLst>
          </p:cNvPr>
          <p:cNvSpPr txBox="1"/>
          <p:nvPr/>
        </p:nvSpPr>
        <p:spPr>
          <a:xfrm>
            <a:off x="1708879" y="6368932"/>
            <a:ext cx="2632369" cy="369332"/>
          </a:xfrm>
          <a:prstGeom prst="rect">
            <a:avLst/>
          </a:prstGeom>
          <a:noFill/>
        </p:spPr>
        <p:txBody>
          <a:bodyPr wrap="square">
            <a:spAutoFit/>
          </a:bodyPr>
          <a:lstStyle/>
          <a:p>
            <a:r>
              <a:rPr lang="zh-CN" altLang="en-US" dirty="0">
                <a:latin typeface="方正楷体_GBK" panose="03000509000000000000" pitchFamily="65" charset="-122"/>
                <a:ea typeface="方正楷体_GBK" panose="03000509000000000000" pitchFamily="65" charset="-122"/>
              </a:rPr>
              <a:t>定子绕组星形法接线 </a:t>
            </a:r>
          </a:p>
        </p:txBody>
      </p:sp>
      <p:pic>
        <p:nvPicPr>
          <p:cNvPr id="7" name="图片 6">
            <a:extLst>
              <a:ext uri="{FF2B5EF4-FFF2-40B4-BE49-F238E27FC236}">
                <a16:creationId xmlns:a16="http://schemas.microsoft.com/office/drawing/2014/main" id="{BE9A403D-297B-49B4-B55D-FDAFAC6AB92B}"/>
              </a:ext>
            </a:extLst>
          </p:cNvPr>
          <p:cNvPicPr/>
          <p:nvPr/>
        </p:nvPicPr>
        <p:blipFill>
          <a:blip r:embed="rId2"/>
          <a:stretch>
            <a:fillRect/>
          </a:stretch>
        </p:blipFill>
        <p:spPr>
          <a:xfrm>
            <a:off x="1244880" y="4188342"/>
            <a:ext cx="4948555" cy="2180590"/>
          </a:xfrm>
          <a:prstGeom prst="rect">
            <a:avLst/>
          </a:prstGeom>
        </p:spPr>
      </p:pic>
      <p:pic>
        <p:nvPicPr>
          <p:cNvPr id="8" name="图片 7">
            <a:extLst>
              <a:ext uri="{FF2B5EF4-FFF2-40B4-BE49-F238E27FC236}">
                <a16:creationId xmlns:a16="http://schemas.microsoft.com/office/drawing/2014/main" id="{0827FF93-2E84-484A-9E32-DDF63C2F3039}"/>
              </a:ext>
            </a:extLst>
          </p:cNvPr>
          <p:cNvPicPr/>
          <p:nvPr/>
        </p:nvPicPr>
        <p:blipFill>
          <a:blip r:embed="rId3"/>
          <a:stretch>
            <a:fillRect/>
          </a:stretch>
        </p:blipFill>
        <p:spPr>
          <a:xfrm>
            <a:off x="7243443" y="4356617"/>
            <a:ext cx="4305935" cy="2012315"/>
          </a:xfrm>
          <a:prstGeom prst="rect">
            <a:avLst/>
          </a:prstGeom>
        </p:spPr>
      </p:pic>
      <p:sp>
        <p:nvSpPr>
          <p:cNvPr id="9" name="文本框 8">
            <a:extLst>
              <a:ext uri="{FF2B5EF4-FFF2-40B4-BE49-F238E27FC236}">
                <a16:creationId xmlns:a16="http://schemas.microsoft.com/office/drawing/2014/main" id="{A1DF121F-CE86-47CC-B1FC-1ED2FD48AAD6}"/>
              </a:ext>
            </a:extLst>
          </p:cNvPr>
          <p:cNvSpPr txBox="1"/>
          <p:nvPr/>
        </p:nvSpPr>
        <p:spPr>
          <a:xfrm>
            <a:off x="7585023" y="6473499"/>
            <a:ext cx="3043003" cy="369332"/>
          </a:xfrm>
          <a:prstGeom prst="rect">
            <a:avLst/>
          </a:prstGeom>
          <a:noFill/>
        </p:spPr>
        <p:txBody>
          <a:bodyPr wrap="square">
            <a:spAutoFit/>
          </a:bodyPr>
          <a:lstStyle/>
          <a:p>
            <a:pPr indent="355600" algn="just"/>
            <a:r>
              <a:rPr lang="zh-CN" altLang="en-US" sz="1800" kern="100" dirty="0">
                <a:effectLst/>
                <a:latin typeface="方正楷体_GBK" panose="03000509000000000000" pitchFamily="65" charset="-122"/>
                <a:ea typeface="方正楷体_GBK" panose="03000509000000000000" pitchFamily="65" charset="-122"/>
                <a:cs typeface="Times New Roman" panose="02020603050405020304" pitchFamily="18" charset="0"/>
              </a:rPr>
              <a:t>定子绕组三角形法接线</a:t>
            </a:r>
            <a:endParaRPr lang="zh-CN" altLang="zh-CN" sz="1200" kern="100" dirty="0">
              <a:effectLst/>
              <a:latin typeface="方正楷体_GBK" panose="03000509000000000000" pitchFamily="65" charset="-122"/>
              <a:ea typeface="方正楷体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05111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194872" y="1811317"/>
            <a:ext cx="6265889" cy="3364062"/>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三、交流异步电机构造及工作原理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2</a:t>
            </a:r>
            <a:r>
              <a:rPr lang="zh-CN" altLang="en-US" sz="2000" dirty="0">
                <a:latin typeface="方正楷体_GBK" panose="03000509000000000000" pitchFamily="65" charset="-122"/>
                <a:ea typeface="方正楷体_GBK" panose="03000509000000000000" pitchFamily="65" charset="-122"/>
              </a:rPr>
              <a:t>）转子</a:t>
            </a:r>
          </a:p>
          <a:p>
            <a:pPr>
              <a:lnSpc>
                <a:spcPct val="150000"/>
              </a:lnSpc>
            </a:pPr>
            <a:r>
              <a:rPr lang="zh-CN" altLang="en-US" sz="2000" dirty="0">
                <a:latin typeface="方正楷体_GBK" panose="03000509000000000000" pitchFamily="65" charset="-122"/>
                <a:ea typeface="方正楷体_GBK" panose="03000509000000000000" pitchFamily="65" charset="-122"/>
              </a:rPr>
              <a:t>转子是电动机的运转部分，由铁芯、转子绕组和转轴组成。</a:t>
            </a:r>
          </a:p>
          <a:p>
            <a:pPr>
              <a:lnSpc>
                <a:spcPct val="150000"/>
              </a:lnSpc>
            </a:pPr>
            <a:r>
              <a:rPr lang="zh-CN" altLang="en-US" sz="2000" dirty="0">
                <a:latin typeface="方正楷体_GBK" panose="03000509000000000000" pitchFamily="65" charset="-122"/>
                <a:ea typeface="方正楷体_GBK" panose="03000509000000000000" pitchFamily="65" charset="-122"/>
              </a:rPr>
              <a:t>①转子铁芯</a:t>
            </a:r>
          </a:p>
          <a:p>
            <a:pPr>
              <a:lnSpc>
                <a:spcPct val="150000"/>
              </a:lnSpc>
            </a:pPr>
            <a:r>
              <a:rPr lang="zh-CN" altLang="en-US" sz="2000" dirty="0">
                <a:latin typeface="方正楷体_GBK" panose="03000509000000000000" pitchFamily="65" charset="-122"/>
                <a:ea typeface="方正楷体_GBK" panose="03000509000000000000" pitchFamily="65" charset="-122"/>
              </a:rPr>
              <a:t>转子铁芯是由很多外圆开有小槽的硅钢片叠在一起构成的，小槽用来放置转子绕组。</a:t>
            </a:r>
          </a:p>
        </p:txBody>
      </p:sp>
      <p:sp>
        <p:nvSpPr>
          <p:cNvPr id="11" name="文本框 10">
            <a:extLst>
              <a:ext uri="{FF2B5EF4-FFF2-40B4-BE49-F238E27FC236}">
                <a16:creationId xmlns:a16="http://schemas.microsoft.com/office/drawing/2014/main" id="{DC70FC83-4983-49DF-AA41-57FE0AA9CAB8}"/>
              </a:ext>
            </a:extLst>
          </p:cNvPr>
          <p:cNvSpPr txBox="1"/>
          <p:nvPr/>
        </p:nvSpPr>
        <p:spPr>
          <a:xfrm>
            <a:off x="7420132" y="5870576"/>
            <a:ext cx="2632369" cy="369332"/>
          </a:xfrm>
          <a:prstGeom prst="rect">
            <a:avLst/>
          </a:prstGeom>
          <a:noFill/>
        </p:spPr>
        <p:txBody>
          <a:bodyPr wrap="square">
            <a:spAutoFit/>
          </a:bodyPr>
          <a:lstStyle/>
          <a:p>
            <a:r>
              <a:rPr lang="zh-CN" altLang="en-US" dirty="0">
                <a:latin typeface="方正楷体_GBK" panose="03000509000000000000" pitchFamily="65" charset="-122"/>
                <a:ea typeface="方正楷体_GBK" panose="03000509000000000000" pitchFamily="65" charset="-122"/>
              </a:rPr>
              <a:t>硅钢片叠成的转子铁芯</a:t>
            </a:r>
          </a:p>
        </p:txBody>
      </p:sp>
      <p:pic>
        <p:nvPicPr>
          <p:cNvPr id="10" name="图片 9">
            <a:extLst>
              <a:ext uri="{FF2B5EF4-FFF2-40B4-BE49-F238E27FC236}">
                <a16:creationId xmlns:a16="http://schemas.microsoft.com/office/drawing/2014/main" id="{56A7CA0A-D0E3-41F8-B6B4-2FDDD8342944}"/>
              </a:ext>
            </a:extLst>
          </p:cNvPr>
          <p:cNvPicPr/>
          <p:nvPr/>
        </p:nvPicPr>
        <p:blipFill>
          <a:blip r:embed="rId2"/>
          <a:stretch>
            <a:fillRect/>
          </a:stretch>
        </p:blipFill>
        <p:spPr>
          <a:xfrm>
            <a:off x="6712349" y="2741801"/>
            <a:ext cx="3744886" cy="3128775"/>
          </a:xfrm>
          <a:prstGeom prst="rect">
            <a:avLst/>
          </a:prstGeom>
          <a:ln w="19050">
            <a:noFill/>
          </a:ln>
        </p:spPr>
      </p:pic>
    </p:spTree>
    <p:extLst>
      <p:ext uri="{BB962C8B-B14F-4D97-AF65-F5344CB8AC3E}">
        <p14:creationId xmlns:p14="http://schemas.microsoft.com/office/powerpoint/2010/main" val="16987492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194872" y="1811317"/>
            <a:ext cx="11617377" cy="1979068"/>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三、交流异步电机构造及工作原理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2</a:t>
            </a:r>
            <a:r>
              <a:rPr lang="zh-CN" altLang="en-US" sz="2000" dirty="0">
                <a:latin typeface="方正楷体_GBK" panose="03000509000000000000" pitchFamily="65" charset="-122"/>
                <a:ea typeface="方正楷体_GBK" panose="03000509000000000000" pitchFamily="65" charset="-122"/>
              </a:rPr>
              <a:t>）转子</a:t>
            </a:r>
          </a:p>
          <a:p>
            <a:pPr>
              <a:lnSpc>
                <a:spcPct val="150000"/>
              </a:lnSpc>
            </a:pPr>
            <a:r>
              <a:rPr lang="zh-CN" altLang="en-US" sz="2000" dirty="0">
                <a:latin typeface="方正楷体_GBK" panose="03000509000000000000" pitchFamily="65" charset="-122"/>
                <a:ea typeface="方正楷体_GBK" panose="03000509000000000000" pitchFamily="65" charset="-122"/>
              </a:rPr>
              <a:t>②转子绕组</a:t>
            </a:r>
            <a:endParaRPr lang="en-US" altLang="zh-CN" sz="2000" dirty="0">
              <a:latin typeface="方正楷体_GBK" panose="03000509000000000000" pitchFamily="65" charset="-122"/>
              <a:ea typeface="方正楷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笼型转子绕组有铜条转子绕组和铸铝转子绕组两种。</a:t>
            </a:r>
          </a:p>
        </p:txBody>
      </p:sp>
      <p:sp>
        <p:nvSpPr>
          <p:cNvPr id="11" name="文本框 10">
            <a:extLst>
              <a:ext uri="{FF2B5EF4-FFF2-40B4-BE49-F238E27FC236}">
                <a16:creationId xmlns:a16="http://schemas.microsoft.com/office/drawing/2014/main" id="{DC70FC83-4983-49DF-AA41-57FE0AA9CAB8}"/>
              </a:ext>
            </a:extLst>
          </p:cNvPr>
          <p:cNvSpPr txBox="1"/>
          <p:nvPr/>
        </p:nvSpPr>
        <p:spPr>
          <a:xfrm>
            <a:off x="3024943" y="6344695"/>
            <a:ext cx="2632369" cy="369332"/>
          </a:xfrm>
          <a:prstGeom prst="rect">
            <a:avLst/>
          </a:prstGeom>
          <a:noFill/>
        </p:spPr>
        <p:txBody>
          <a:bodyPr wrap="square">
            <a:spAutoFit/>
          </a:bodyPr>
          <a:lstStyle/>
          <a:p>
            <a:r>
              <a:rPr lang="zh-CN" altLang="en-US" dirty="0">
                <a:latin typeface="方正楷体_GBK" panose="03000509000000000000" pitchFamily="65" charset="-122"/>
                <a:ea typeface="方正楷体_GBK" panose="03000509000000000000" pitchFamily="65" charset="-122"/>
              </a:rPr>
              <a:t>铜条转子绕组</a:t>
            </a:r>
          </a:p>
        </p:txBody>
      </p:sp>
      <p:pic>
        <p:nvPicPr>
          <p:cNvPr id="6" name="图片 5">
            <a:extLst>
              <a:ext uri="{FF2B5EF4-FFF2-40B4-BE49-F238E27FC236}">
                <a16:creationId xmlns:a16="http://schemas.microsoft.com/office/drawing/2014/main" id="{7C744EFE-B090-42BE-9076-01133333B18F}"/>
              </a:ext>
            </a:extLst>
          </p:cNvPr>
          <p:cNvPicPr/>
          <p:nvPr/>
        </p:nvPicPr>
        <p:blipFill rotWithShape="1">
          <a:blip r:embed="rId2"/>
          <a:srcRect b="5475"/>
          <a:stretch/>
        </p:blipFill>
        <p:spPr bwMode="auto">
          <a:xfrm>
            <a:off x="2470427" y="3790385"/>
            <a:ext cx="6373770" cy="2544887"/>
          </a:xfrm>
          <a:prstGeom prst="rect">
            <a:avLst/>
          </a:prstGeom>
          <a:ln>
            <a:noFill/>
          </a:ln>
          <a:extLst>
            <a:ext uri="{53640926-AAD7-44D8-BBD7-CCE9431645EC}">
              <a14:shadowObscured xmlns:a14="http://schemas.microsoft.com/office/drawing/2010/main"/>
            </a:ext>
          </a:extLst>
        </p:spPr>
      </p:pic>
      <p:sp>
        <p:nvSpPr>
          <p:cNvPr id="8" name="文本框 7">
            <a:extLst>
              <a:ext uri="{FF2B5EF4-FFF2-40B4-BE49-F238E27FC236}">
                <a16:creationId xmlns:a16="http://schemas.microsoft.com/office/drawing/2014/main" id="{DFA63CBB-7DB6-429A-A60A-39617B6B6B12}"/>
              </a:ext>
            </a:extLst>
          </p:cNvPr>
          <p:cNvSpPr txBox="1"/>
          <p:nvPr/>
        </p:nvSpPr>
        <p:spPr>
          <a:xfrm>
            <a:off x="6337092" y="6344695"/>
            <a:ext cx="2192311" cy="369332"/>
          </a:xfrm>
          <a:prstGeom prst="rect">
            <a:avLst/>
          </a:prstGeom>
          <a:noFill/>
        </p:spPr>
        <p:txBody>
          <a:bodyPr wrap="square">
            <a:spAutoFit/>
          </a:bodyPr>
          <a:lstStyle/>
          <a:p>
            <a:r>
              <a:rPr lang="zh-CN" altLang="en-US" sz="1800" dirty="0">
                <a:latin typeface="方正楷体_GBK" panose="03000509000000000000" pitchFamily="65" charset="-122"/>
                <a:ea typeface="方正楷体_GBK" panose="03000509000000000000" pitchFamily="65" charset="-122"/>
              </a:rPr>
              <a:t>铸铝转子绕组</a:t>
            </a:r>
            <a:endParaRPr lang="zh-CN" altLang="en-US" dirty="0"/>
          </a:p>
        </p:txBody>
      </p:sp>
    </p:spTree>
    <p:extLst>
      <p:ext uri="{BB962C8B-B14F-4D97-AF65-F5344CB8AC3E}">
        <p14:creationId xmlns:p14="http://schemas.microsoft.com/office/powerpoint/2010/main" val="4597492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194872" y="1811317"/>
            <a:ext cx="8874177" cy="3364062"/>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三、交流异步电机构造及工作原理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3</a:t>
            </a:r>
            <a:r>
              <a:rPr lang="zh-CN" altLang="en-US" sz="2000" dirty="0">
                <a:latin typeface="方正楷体_GBK" panose="03000509000000000000" pitchFamily="65" charset="-122"/>
                <a:ea typeface="方正楷体_GBK" panose="03000509000000000000" pitchFamily="65" charset="-122"/>
              </a:rPr>
              <a:t>）其他部分</a:t>
            </a:r>
          </a:p>
          <a:p>
            <a:pPr>
              <a:lnSpc>
                <a:spcPct val="150000"/>
              </a:lnSpc>
            </a:pPr>
            <a:r>
              <a:rPr lang="zh-CN" altLang="en-US" sz="2000" dirty="0">
                <a:latin typeface="方正楷体_GBK" panose="03000509000000000000" pitchFamily="65" charset="-122"/>
                <a:ea typeface="方正楷体_GBK" panose="03000509000000000000" pitchFamily="65" charset="-122"/>
              </a:rPr>
              <a:t>其他部分包括轴承、风扇等。风扇是用来通风冷却电机的。</a:t>
            </a:r>
          </a:p>
          <a:p>
            <a:pPr>
              <a:lnSpc>
                <a:spcPct val="150000"/>
              </a:lnSpc>
            </a:pPr>
            <a:r>
              <a:rPr lang="zh-CN" altLang="en-US" sz="2000" dirty="0">
                <a:latin typeface="方正楷体_GBK" panose="03000509000000000000" pitchFamily="65" charset="-122"/>
                <a:ea typeface="方正楷体_GBK" panose="03000509000000000000" pitchFamily="65" charset="-122"/>
              </a:rPr>
              <a:t>三相异步电机的定子与转子之间的空气隙，一般仅为</a:t>
            </a:r>
            <a:r>
              <a:rPr lang="en-US" altLang="zh-CN" sz="2000" dirty="0">
                <a:latin typeface="方正楷体_GBK" panose="03000509000000000000" pitchFamily="65" charset="-122"/>
                <a:ea typeface="方正楷体_GBK" panose="03000509000000000000" pitchFamily="65" charset="-122"/>
              </a:rPr>
              <a:t>0.2~1.5mm</a:t>
            </a:r>
            <a:r>
              <a:rPr lang="zh-CN" altLang="en-US" sz="2000" dirty="0">
                <a:latin typeface="方正楷体_GBK" panose="03000509000000000000" pitchFamily="65" charset="-122"/>
                <a:ea typeface="方正楷体_GBK" panose="03000509000000000000" pitchFamily="65" charset="-122"/>
              </a:rPr>
              <a:t>，气隙不能太大，气隙大时产生的转矩小，会使电机运行时的功率因数降低。但也不能太小，气隙太小时会导致装配困难，如果内有异物或转轴有挠度时容易卡堵</a:t>
            </a:r>
            <a:r>
              <a:rPr lang="en-US" altLang="zh-CN" sz="2000" dirty="0">
                <a:latin typeface="方正楷体_GBK" panose="03000509000000000000" pitchFamily="65" charset="-122"/>
                <a:ea typeface="方正楷体_GBK" panose="03000509000000000000" pitchFamily="65" charset="-122"/>
              </a:rPr>
              <a:t>(</a:t>
            </a:r>
            <a:r>
              <a:rPr lang="zh-CN" altLang="en-US" sz="2000" dirty="0">
                <a:latin typeface="方正楷体_GBK" panose="03000509000000000000" pitchFamily="65" charset="-122"/>
                <a:ea typeface="方正楷体_GBK" panose="03000509000000000000" pitchFamily="65" charset="-122"/>
              </a:rPr>
              <a:t>扫膛</a:t>
            </a:r>
            <a:r>
              <a:rPr lang="en-US" altLang="zh-CN" sz="2000" dirty="0">
                <a:latin typeface="方正楷体_GBK" panose="03000509000000000000" pitchFamily="65" charset="-122"/>
                <a:ea typeface="方正楷体_GBK" panose="03000509000000000000" pitchFamily="65" charset="-122"/>
              </a:rPr>
              <a:t>)</a:t>
            </a:r>
            <a:r>
              <a:rPr lang="zh-CN" altLang="en-US" sz="2000" dirty="0">
                <a:latin typeface="方正楷体_GBK" panose="03000509000000000000" pitchFamily="65" charset="-122"/>
                <a:ea typeface="方正楷体_GBK" panose="03000509000000000000" pitchFamily="65" charset="-122"/>
              </a:rPr>
              <a:t>，运行不可靠，高次谐波磁场增强，引起附加损耗以及起动性变差。</a:t>
            </a:r>
          </a:p>
        </p:txBody>
      </p:sp>
    </p:spTree>
    <p:extLst>
      <p:ext uri="{BB962C8B-B14F-4D97-AF65-F5344CB8AC3E}">
        <p14:creationId xmlns:p14="http://schemas.microsoft.com/office/powerpoint/2010/main" val="8885520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179882" y="1647278"/>
            <a:ext cx="7465102" cy="5210722"/>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三、交流异步电机构造及工作原理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en-US" altLang="zh-CN" sz="2000" dirty="0">
                <a:latin typeface="方正楷体_GBK" panose="03000509000000000000" pitchFamily="65" charset="-122"/>
                <a:ea typeface="方正楷体_GBK" panose="03000509000000000000" pitchFamily="65" charset="-122"/>
              </a:rPr>
              <a:t>2.</a:t>
            </a:r>
            <a:r>
              <a:rPr lang="zh-CN" altLang="en-US" sz="2000" dirty="0">
                <a:latin typeface="方正楷体_GBK" panose="03000509000000000000" pitchFamily="65" charset="-122"/>
                <a:ea typeface="方正楷体_GBK" panose="03000509000000000000" pitchFamily="65" charset="-122"/>
              </a:rPr>
              <a:t>三相异步电机的工作原理</a:t>
            </a:r>
          </a:p>
          <a:p>
            <a:pPr>
              <a:lnSpc>
                <a:spcPct val="150000"/>
              </a:lnSpc>
            </a:pPr>
            <a:r>
              <a:rPr lang="zh-CN" altLang="en-US" sz="2000" dirty="0">
                <a:latin typeface="方正楷体_GBK" panose="03000509000000000000" pitchFamily="65" charset="-122"/>
                <a:ea typeface="方正楷体_GBK" panose="03000509000000000000" pitchFamily="65" charset="-122"/>
              </a:rPr>
              <a:t>异步电动机旋转，必须有旋转的磁场和闭合的转子绕组。</a:t>
            </a:r>
            <a:endParaRPr lang="en-US" altLang="zh-CN" sz="2000" dirty="0">
              <a:latin typeface="方正楷体_GBK" panose="03000509000000000000" pitchFamily="65" charset="-122"/>
              <a:ea typeface="方正楷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）基本原理</a:t>
            </a:r>
          </a:p>
          <a:p>
            <a:pPr>
              <a:lnSpc>
                <a:spcPct val="150000"/>
              </a:lnSpc>
            </a:pPr>
            <a:r>
              <a:rPr lang="zh-CN" altLang="en-US" sz="2000" dirty="0">
                <a:latin typeface="方正楷体_GBK" panose="03000509000000000000" pitchFamily="65" charset="-122"/>
                <a:ea typeface="方正楷体_GBK" panose="03000509000000000000" pitchFamily="65" charset="-122"/>
              </a:rPr>
              <a:t>①旋转磁场的产生</a:t>
            </a:r>
          </a:p>
          <a:p>
            <a:pPr>
              <a:lnSpc>
                <a:spcPct val="150000"/>
              </a:lnSpc>
            </a:pPr>
            <a:r>
              <a:rPr lang="zh-CN" altLang="en-US" sz="2000" dirty="0">
                <a:latin typeface="方正楷体_GBK" panose="03000509000000000000" pitchFamily="65" charset="-122"/>
                <a:ea typeface="方正楷体_GBK" panose="03000509000000000000" pitchFamily="65" charset="-122"/>
              </a:rPr>
              <a:t>最简单的三相定子绕组</a:t>
            </a:r>
            <a:r>
              <a:rPr lang="en-US" altLang="zh-CN" sz="2000" dirty="0">
                <a:latin typeface="方正楷体_GBK" panose="03000509000000000000" pitchFamily="65" charset="-122"/>
                <a:ea typeface="方正楷体_GBK" panose="03000509000000000000" pitchFamily="65" charset="-122"/>
              </a:rPr>
              <a:t>AX</a:t>
            </a: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BY</a:t>
            </a: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CZ</a:t>
            </a:r>
            <a:r>
              <a:rPr lang="zh-CN" altLang="en-US" sz="2000" dirty="0">
                <a:latin typeface="方正楷体_GBK" panose="03000509000000000000" pitchFamily="65" charset="-122"/>
                <a:ea typeface="方正楷体_GBK" panose="03000509000000000000" pitchFamily="65" charset="-122"/>
              </a:rPr>
              <a:t>，它们在空间按互差</a:t>
            </a:r>
            <a:r>
              <a:rPr lang="en-US" altLang="zh-CN" sz="2000" dirty="0">
                <a:latin typeface="方正楷体_GBK" panose="03000509000000000000" pitchFamily="65" charset="-122"/>
                <a:ea typeface="方正楷体_GBK" panose="03000509000000000000" pitchFamily="65" charset="-122"/>
              </a:rPr>
              <a:t>120°</a:t>
            </a:r>
            <a:r>
              <a:rPr lang="zh-CN" altLang="en-US" sz="2000" dirty="0">
                <a:latin typeface="方正楷体_GBK" panose="03000509000000000000" pitchFamily="65" charset="-122"/>
                <a:ea typeface="方正楷体_GBK" panose="03000509000000000000" pitchFamily="65" charset="-122"/>
              </a:rPr>
              <a:t>的规律对称排列，并接成星形与三相电源</a:t>
            </a:r>
            <a:r>
              <a:rPr lang="en-US" altLang="zh-CN" sz="2000" dirty="0">
                <a:latin typeface="方正楷体_GBK" panose="03000509000000000000" pitchFamily="65" charset="-122"/>
                <a:ea typeface="方正楷体_GBK" panose="03000509000000000000" pitchFamily="65" charset="-122"/>
              </a:rPr>
              <a:t>U</a:t>
            </a: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V</a:t>
            </a: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W</a:t>
            </a:r>
            <a:r>
              <a:rPr lang="zh-CN" altLang="en-US" sz="2000" dirty="0">
                <a:latin typeface="方正楷体_GBK" panose="03000509000000000000" pitchFamily="65" charset="-122"/>
                <a:ea typeface="方正楷体_GBK" panose="03000509000000000000" pitchFamily="65" charset="-122"/>
              </a:rPr>
              <a:t>相联。</a:t>
            </a:r>
            <a:endParaRPr lang="en-US" altLang="zh-CN" sz="2000" dirty="0">
              <a:latin typeface="方正楷体_GBK" panose="03000509000000000000" pitchFamily="65" charset="-122"/>
              <a:ea typeface="方正楷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②旋转磁场的方向</a:t>
            </a:r>
          </a:p>
          <a:p>
            <a:pPr>
              <a:lnSpc>
                <a:spcPct val="150000"/>
              </a:lnSpc>
            </a:pPr>
            <a:r>
              <a:rPr lang="zh-CN" altLang="en-US" sz="2000" dirty="0">
                <a:latin typeface="方正楷体_GBK" panose="03000509000000000000" pitchFamily="65" charset="-122"/>
                <a:ea typeface="方正楷体_GBK" panose="03000509000000000000" pitchFamily="65" charset="-122"/>
              </a:rPr>
              <a:t>旋转磁场的方向是由三相绕组中的电流相序决定的，若想改变旋转磁场的方向，只需改变通入定子绕组的电流相序，即将三根电源线中的任意两根对调即可。</a:t>
            </a:r>
          </a:p>
        </p:txBody>
      </p:sp>
      <p:pic>
        <p:nvPicPr>
          <p:cNvPr id="5" name="图片 4">
            <a:extLst>
              <a:ext uri="{FF2B5EF4-FFF2-40B4-BE49-F238E27FC236}">
                <a16:creationId xmlns:a16="http://schemas.microsoft.com/office/drawing/2014/main" id="{FF2D88AA-FA7D-4C99-9899-CF368A4CC386}"/>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7644984" y="2801406"/>
            <a:ext cx="4547016" cy="2565073"/>
          </a:xfrm>
          <a:prstGeom prst="rect">
            <a:avLst/>
          </a:prstGeom>
          <a:noFill/>
          <a:ln>
            <a:noFill/>
          </a:ln>
        </p:spPr>
      </p:pic>
      <p:sp>
        <p:nvSpPr>
          <p:cNvPr id="6" name="文本框 5">
            <a:extLst>
              <a:ext uri="{FF2B5EF4-FFF2-40B4-BE49-F238E27FC236}">
                <a16:creationId xmlns:a16="http://schemas.microsoft.com/office/drawing/2014/main" id="{48F403C4-71BC-4C76-9B5D-A392F74BE766}"/>
              </a:ext>
            </a:extLst>
          </p:cNvPr>
          <p:cNvSpPr txBox="1"/>
          <p:nvPr/>
        </p:nvSpPr>
        <p:spPr>
          <a:xfrm>
            <a:off x="8135911" y="5742907"/>
            <a:ext cx="2941820" cy="369332"/>
          </a:xfrm>
          <a:prstGeom prst="rect">
            <a:avLst/>
          </a:prstGeom>
          <a:noFill/>
        </p:spPr>
        <p:txBody>
          <a:bodyPr wrap="square">
            <a:spAutoFit/>
          </a:bodyPr>
          <a:lstStyle/>
          <a:p>
            <a:pPr indent="355600" algn="just"/>
            <a:r>
              <a:rPr lang="zh-CN" altLang="zh-CN" sz="1800" kern="100" dirty="0">
                <a:effectLst/>
                <a:latin typeface="方正楷体_GBK" panose="03000509000000000000" pitchFamily="65" charset="-122"/>
                <a:ea typeface="方正楷体_GBK" panose="03000509000000000000" pitchFamily="65" charset="-122"/>
                <a:cs typeface="Times New Roman" panose="02020603050405020304" pitchFamily="18" charset="0"/>
              </a:rPr>
              <a:t>三相异步电机定子接线</a:t>
            </a:r>
            <a:endParaRPr lang="zh-CN" altLang="zh-CN" sz="1200" kern="100" dirty="0">
              <a:effectLst/>
              <a:latin typeface="方正楷体_GBK" panose="03000509000000000000" pitchFamily="65" charset="-122"/>
              <a:ea typeface="方正楷体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06509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179882" y="1647278"/>
            <a:ext cx="6160957" cy="4287392"/>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三、交流异步电机构造及工作原理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2</a:t>
            </a:r>
            <a:r>
              <a:rPr lang="zh-CN" altLang="en-US" sz="2000" dirty="0">
                <a:latin typeface="方正楷体_GBK" panose="03000509000000000000" pitchFamily="65" charset="-122"/>
                <a:ea typeface="方正楷体_GBK" panose="03000509000000000000" pitchFamily="65" charset="-122"/>
              </a:rPr>
              <a:t>）三相交流异步电机的驱动工作原理</a:t>
            </a:r>
          </a:p>
          <a:p>
            <a:pPr>
              <a:lnSpc>
                <a:spcPct val="150000"/>
              </a:lnSpc>
            </a:pPr>
            <a:r>
              <a:rPr lang="zh-CN" altLang="en-US" sz="2000" dirty="0">
                <a:latin typeface="方正楷体_GBK" panose="03000509000000000000" pitchFamily="65" charset="-122"/>
                <a:ea typeface="方正楷体_GBK" panose="03000509000000000000" pitchFamily="65" charset="-122"/>
              </a:rPr>
              <a:t>①定子提供旋转磁场</a:t>
            </a:r>
          </a:p>
          <a:p>
            <a:pPr>
              <a:lnSpc>
                <a:spcPct val="150000"/>
              </a:lnSpc>
            </a:pPr>
            <a:r>
              <a:rPr lang="zh-CN" altLang="en-US" sz="2000" dirty="0">
                <a:latin typeface="方正楷体_GBK" panose="03000509000000000000" pitchFamily="65" charset="-122"/>
                <a:ea typeface="方正楷体_GBK" panose="03000509000000000000" pitchFamily="65" charset="-122"/>
              </a:rPr>
              <a:t>交流异步电机要进入驱动工况提供扭矩，就需要在定子线圈中通入三相交流电，产生不断旋转的磁场（磁场转速为）。交流异步电机要求定子三相绕组必须对称，并且定子铁心空间上互差 </a:t>
            </a:r>
            <a:r>
              <a:rPr lang="en-US" altLang="zh-CN" sz="2000" dirty="0">
                <a:latin typeface="方正楷体_GBK" panose="03000509000000000000" pitchFamily="65" charset="-122"/>
                <a:ea typeface="方正楷体_GBK" panose="03000509000000000000" pitchFamily="65" charset="-122"/>
              </a:rPr>
              <a:t>120 </a:t>
            </a:r>
            <a:r>
              <a:rPr lang="zh-CN" altLang="en-US" sz="2000" dirty="0">
                <a:latin typeface="方正楷体_GBK" panose="03000509000000000000" pitchFamily="65" charset="-122"/>
                <a:ea typeface="方正楷体_GBK" panose="03000509000000000000" pitchFamily="65" charset="-122"/>
              </a:rPr>
              <a:t>度电角度；通入三相对称绕组的电流也必须对称，且大小、频率相同，相位相差 </a:t>
            </a:r>
            <a:r>
              <a:rPr lang="en-US" altLang="zh-CN" sz="2000" dirty="0">
                <a:latin typeface="方正楷体_GBK" panose="03000509000000000000" pitchFamily="65" charset="-122"/>
                <a:ea typeface="方正楷体_GBK" panose="03000509000000000000" pitchFamily="65" charset="-122"/>
              </a:rPr>
              <a:t>120 </a:t>
            </a:r>
            <a:r>
              <a:rPr lang="zh-CN" altLang="en-US" sz="2000" dirty="0">
                <a:latin typeface="方正楷体_GBK" panose="03000509000000000000" pitchFamily="65" charset="-122"/>
                <a:ea typeface="方正楷体_GBK" panose="03000509000000000000" pitchFamily="65" charset="-122"/>
              </a:rPr>
              <a:t>度。</a:t>
            </a:r>
          </a:p>
        </p:txBody>
      </p:sp>
      <p:sp>
        <p:nvSpPr>
          <p:cNvPr id="6" name="文本框 5">
            <a:extLst>
              <a:ext uri="{FF2B5EF4-FFF2-40B4-BE49-F238E27FC236}">
                <a16:creationId xmlns:a16="http://schemas.microsoft.com/office/drawing/2014/main" id="{48F403C4-71BC-4C76-9B5D-A392F74BE766}"/>
              </a:ext>
            </a:extLst>
          </p:cNvPr>
          <p:cNvSpPr txBox="1"/>
          <p:nvPr/>
        </p:nvSpPr>
        <p:spPr>
          <a:xfrm>
            <a:off x="6730584" y="6263981"/>
            <a:ext cx="4626339" cy="369332"/>
          </a:xfrm>
          <a:prstGeom prst="rect">
            <a:avLst/>
          </a:prstGeom>
          <a:noFill/>
        </p:spPr>
        <p:txBody>
          <a:bodyPr wrap="square">
            <a:spAutoFit/>
          </a:bodyPr>
          <a:lstStyle/>
          <a:p>
            <a:pPr indent="355600" algn="just"/>
            <a:r>
              <a:rPr lang="zh-CN" altLang="en-US" sz="1800" kern="100" dirty="0">
                <a:effectLst/>
                <a:latin typeface="方正楷体_GBK" panose="03000509000000000000" pitchFamily="65" charset="-122"/>
                <a:ea typeface="方正楷体_GBK" panose="03000509000000000000" pitchFamily="65" charset="-122"/>
                <a:cs typeface="Times New Roman" panose="02020603050405020304" pitchFamily="18" charset="0"/>
              </a:rPr>
              <a:t>三相异步电机旋转磁场产生原理示意图</a:t>
            </a:r>
            <a:endParaRPr lang="zh-CN" altLang="zh-CN" sz="1200" kern="100" dirty="0">
              <a:effectLst/>
              <a:latin typeface="方正楷体_GBK" panose="03000509000000000000" pitchFamily="65" charset="-122"/>
              <a:ea typeface="方正楷体_GBK" panose="03000509000000000000" pitchFamily="65" charset="-122"/>
              <a:cs typeface="Times New Roman" panose="02020603050405020304" pitchFamily="18" charset="0"/>
            </a:endParaRPr>
          </a:p>
        </p:txBody>
      </p:sp>
      <p:pic>
        <p:nvPicPr>
          <p:cNvPr id="7" name="图片 6">
            <a:extLst>
              <a:ext uri="{FF2B5EF4-FFF2-40B4-BE49-F238E27FC236}">
                <a16:creationId xmlns:a16="http://schemas.microsoft.com/office/drawing/2014/main" id="{48D7CB4E-0C91-4F2E-A8C1-750D6CCBA34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340838" y="2072654"/>
            <a:ext cx="5851161" cy="3998649"/>
          </a:xfrm>
          <a:prstGeom prst="rect">
            <a:avLst/>
          </a:prstGeom>
          <a:noFill/>
        </p:spPr>
      </p:pic>
    </p:spTree>
    <p:extLst>
      <p:ext uri="{BB962C8B-B14F-4D97-AF65-F5344CB8AC3E}">
        <p14:creationId xmlns:p14="http://schemas.microsoft.com/office/powerpoint/2010/main" val="22656615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179882" y="1647278"/>
            <a:ext cx="5916118" cy="4287392"/>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三、交流异步电机构造及工作原理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2</a:t>
            </a:r>
            <a:r>
              <a:rPr lang="zh-CN" altLang="en-US" sz="2000" dirty="0">
                <a:latin typeface="方正楷体_GBK" panose="03000509000000000000" pitchFamily="65" charset="-122"/>
                <a:ea typeface="方正楷体_GBK" panose="03000509000000000000" pitchFamily="65" charset="-122"/>
              </a:rPr>
              <a:t>）三相交流异步电机的驱动工作原理</a:t>
            </a:r>
          </a:p>
          <a:p>
            <a:pPr>
              <a:lnSpc>
                <a:spcPct val="150000"/>
              </a:lnSpc>
            </a:pPr>
            <a:r>
              <a:rPr lang="zh-CN" altLang="en-US" sz="2000" dirty="0">
                <a:latin typeface="方正楷体_GBK" panose="03000509000000000000" pitchFamily="65" charset="-122"/>
                <a:ea typeface="方正楷体_GBK" panose="03000509000000000000" pitchFamily="65" charset="-122"/>
              </a:rPr>
              <a:t>②笼型转子提供感应涡流</a:t>
            </a:r>
          </a:p>
          <a:p>
            <a:pPr>
              <a:lnSpc>
                <a:spcPct val="150000"/>
              </a:lnSpc>
            </a:pPr>
            <a:r>
              <a:rPr lang="zh-CN" altLang="en-US" sz="2000" dirty="0">
                <a:latin typeface="方正楷体_GBK" panose="03000509000000000000" pitchFamily="65" charset="-122"/>
                <a:ea typeface="方正楷体_GBK" panose="03000509000000000000" pitchFamily="65" charset="-122"/>
              </a:rPr>
              <a:t>由于定子提供旋转的磁场，笼型转子导体上感应出电涡流，如图所示。在笼型绕组导体</a:t>
            </a:r>
            <a:r>
              <a:rPr lang="en-US" altLang="zh-CN" sz="2000" dirty="0">
                <a:latin typeface="方正楷体_GBK" panose="03000509000000000000" pitchFamily="65" charset="-122"/>
                <a:ea typeface="方正楷体_GBK" panose="03000509000000000000" pitchFamily="65" charset="-122"/>
              </a:rPr>
              <a:t>c</a:t>
            </a:r>
            <a:r>
              <a:rPr lang="zh-CN" altLang="en-US" sz="2000" dirty="0">
                <a:latin typeface="方正楷体_GBK" panose="03000509000000000000" pitchFamily="65" charset="-122"/>
                <a:ea typeface="方正楷体_GBK" panose="03000509000000000000" pitchFamily="65" charset="-122"/>
              </a:rPr>
              <a:t>和</a:t>
            </a:r>
            <a:r>
              <a:rPr lang="en-US" altLang="zh-CN" sz="2000" dirty="0">
                <a:latin typeface="方正楷体_GBK" panose="03000509000000000000" pitchFamily="65" charset="-122"/>
                <a:ea typeface="方正楷体_GBK" panose="03000509000000000000" pitchFamily="65" charset="-122"/>
              </a:rPr>
              <a:t>b</a:t>
            </a:r>
            <a:r>
              <a:rPr lang="zh-CN" altLang="en-US" sz="2000" dirty="0">
                <a:latin typeface="方正楷体_GBK" panose="03000509000000000000" pitchFamily="65" charset="-122"/>
                <a:ea typeface="方正楷体_GBK" panose="03000509000000000000" pitchFamily="65" charset="-122"/>
              </a:rPr>
              <a:t>之间的导磁区域内，有向外的磁力线，并且该磁力线在旋转磁场的作用下增强，因此，导体</a:t>
            </a:r>
            <a:r>
              <a:rPr lang="en-US" altLang="zh-CN" sz="2000" dirty="0">
                <a:latin typeface="方正楷体_GBK" panose="03000509000000000000" pitchFamily="65" charset="-122"/>
                <a:ea typeface="方正楷体_GBK" panose="03000509000000000000" pitchFamily="65" charset="-122"/>
              </a:rPr>
              <a:t>c</a:t>
            </a: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b</a:t>
            </a:r>
            <a:r>
              <a:rPr lang="zh-CN" altLang="en-US" sz="2000" dirty="0">
                <a:latin typeface="方正楷体_GBK" panose="03000509000000000000" pitchFamily="65" charset="-122"/>
                <a:ea typeface="方正楷体_GBK" panose="03000509000000000000" pitchFamily="65" charset="-122"/>
              </a:rPr>
              <a:t>上会感应出电涡流；同理，导体</a:t>
            </a:r>
            <a:r>
              <a:rPr lang="en-US" altLang="zh-CN" sz="2000" dirty="0">
                <a:latin typeface="方正楷体_GBK" panose="03000509000000000000" pitchFamily="65" charset="-122"/>
                <a:ea typeface="方正楷体_GBK" panose="03000509000000000000" pitchFamily="65" charset="-122"/>
              </a:rPr>
              <a:t>a</a:t>
            </a:r>
            <a:r>
              <a:rPr lang="zh-CN" altLang="en-US" sz="2000" dirty="0">
                <a:latin typeface="方正楷体_GBK" panose="03000509000000000000" pitchFamily="65" charset="-122"/>
                <a:ea typeface="方正楷体_GBK" panose="03000509000000000000" pitchFamily="65" charset="-122"/>
              </a:rPr>
              <a:t>和导体</a:t>
            </a:r>
            <a:r>
              <a:rPr lang="en-US" altLang="zh-CN" sz="2000" dirty="0">
                <a:latin typeface="方正楷体_GBK" panose="03000509000000000000" pitchFamily="65" charset="-122"/>
                <a:ea typeface="方正楷体_GBK" panose="03000509000000000000" pitchFamily="65" charset="-122"/>
              </a:rPr>
              <a:t>b</a:t>
            </a:r>
            <a:r>
              <a:rPr lang="zh-CN" altLang="en-US" sz="2000" dirty="0">
                <a:latin typeface="方正楷体_GBK" panose="03000509000000000000" pitchFamily="65" charset="-122"/>
                <a:ea typeface="方正楷体_GBK" panose="03000509000000000000" pitchFamily="65" charset="-122"/>
              </a:rPr>
              <a:t>区域内减弱的磁力线会在导体上感应出电涡流。</a:t>
            </a:r>
          </a:p>
        </p:txBody>
      </p:sp>
      <p:pic>
        <p:nvPicPr>
          <p:cNvPr id="1031" name="图片 364" descr="NRPJ202101034_02200">
            <a:extLst>
              <a:ext uri="{FF2B5EF4-FFF2-40B4-BE49-F238E27FC236}">
                <a16:creationId xmlns:a16="http://schemas.microsoft.com/office/drawing/2014/main" id="{39690FF7-F544-4C9C-999D-C7268E945F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8661" b="45795"/>
          <a:stretch>
            <a:fillRect/>
          </a:stretch>
        </p:blipFill>
        <p:spPr bwMode="auto">
          <a:xfrm>
            <a:off x="7410332" y="1444624"/>
            <a:ext cx="2767990" cy="2186078"/>
          </a:xfrm>
          <a:prstGeom prst="rect">
            <a:avLst/>
          </a:prstGeom>
          <a:noFill/>
          <a:extLst>
            <a:ext uri="{909E8E84-426E-40DD-AFC4-6F175D3DCCD1}">
              <a14:hiddenFill xmlns:a14="http://schemas.microsoft.com/office/drawing/2010/main">
                <a:solidFill>
                  <a:srgbClr val="FFFFFF"/>
                </a:solidFill>
              </a14:hiddenFill>
            </a:ext>
          </a:extLst>
        </p:spPr>
      </p:pic>
      <p:pic>
        <p:nvPicPr>
          <p:cNvPr id="1030" name="图片 1061" descr="NRPJ202101034_02200">
            <a:extLst>
              <a:ext uri="{FF2B5EF4-FFF2-40B4-BE49-F238E27FC236}">
                <a16:creationId xmlns:a16="http://schemas.microsoft.com/office/drawing/2014/main" id="{647AB759-E9B4-46E1-85D3-79BC1933D5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6505" t="55479" r="18675"/>
          <a:stretch>
            <a:fillRect/>
          </a:stretch>
        </p:blipFill>
        <p:spPr bwMode="auto">
          <a:xfrm>
            <a:off x="7782402" y="3898195"/>
            <a:ext cx="2454619" cy="181571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3607DCF5-8FDA-41D8-8DA7-9E5AC1EF8587}"/>
              </a:ext>
            </a:extLst>
          </p:cNvPr>
          <p:cNvSpPr>
            <a:spLocks noChangeArrowheads="1"/>
          </p:cNvSpPr>
          <p:nvPr/>
        </p:nvSpPr>
        <p:spPr bwMode="auto">
          <a:xfrm>
            <a:off x="6082118" y="987423"/>
            <a:ext cx="3150561" cy="393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0" name="Rectangle 9">
            <a:extLst>
              <a:ext uri="{FF2B5EF4-FFF2-40B4-BE49-F238E27FC236}">
                <a16:creationId xmlns:a16="http://schemas.microsoft.com/office/drawing/2014/main" id="{6641D99C-A5EC-40E2-B9EB-71C1A4250FF0}"/>
              </a:ext>
            </a:extLst>
          </p:cNvPr>
          <p:cNvSpPr>
            <a:spLocks noChangeArrowheads="1"/>
          </p:cNvSpPr>
          <p:nvPr/>
        </p:nvSpPr>
        <p:spPr bwMode="auto">
          <a:xfrm>
            <a:off x="6082118" y="3651974"/>
            <a:ext cx="315056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等线" panose="02010600030101010101" pitchFamily="2" charset="-122"/>
                <a:ea typeface="等线"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1" name="Rectangle 10">
            <a:extLst>
              <a:ext uri="{FF2B5EF4-FFF2-40B4-BE49-F238E27FC236}">
                <a16:creationId xmlns:a16="http://schemas.microsoft.com/office/drawing/2014/main" id="{EB266A4F-C2F6-4AC5-B9CF-995B9E0D6C97}"/>
              </a:ext>
            </a:extLst>
          </p:cNvPr>
          <p:cNvSpPr>
            <a:spLocks noChangeArrowheads="1"/>
          </p:cNvSpPr>
          <p:nvPr/>
        </p:nvSpPr>
        <p:spPr bwMode="auto">
          <a:xfrm>
            <a:off x="7086460" y="6184642"/>
            <a:ext cx="31505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35560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a:ln>
                  <a:noFill/>
                </a:ln>
                <a:solidFill>
                  <a:schemeClr val="tx1"/>
                </a:solidFill>
                <a:effectLst/>
                <a:latin typeface="方正楷体_GBK" panose="03000509000000000000" pitchFamily="65" charset="-122"/>
                <a:ea typeface="方正楷体_GBK" panose="03000509000000000000" pitchFamily="65" charset="-122"/>
                <a:cs typeface="Times New Roman" panose="02020603050405020304" pitchFamily="18" charset="0"/>
              </a:rPr>
              <a:t>笼型转子绕组中的电涡流</a:t>
            </a:r>
            <a:endParaRPr kumimoji="0" lang="zh-CN" altLang="en-US" b="0" i="0" u="none" strike="noStrike" cap="none" normalizeH="0" baseline="0" dirty="0">
              <a:ln>
                <a:noFill/>
              </a:ln>
              <a:solidFill>
                <a:schemeClr val="tx1"/>
              </a:solidFill>
              <a:effectLst/>
              <a:latin typeface="方正楷体_GBK" panose="03000509000000000000" pitchFamily="65" charset="-122"/>
              <a:ea typeface="方正楷体_GBK" panose="03000509000000000000" pitchFamily="65" charset="-122"/>
            </a:endParaRPr>
          </a:p>
        </p:txBody>
      </p:sp>
    </p:spTree>
    <p:extLst>
      <p:ext uri="{BB962C8B-B14F-4D97-AF65-F5344CB8AC3E}">
        <p14:creationId xmlns:p14="http://schemas.microsoft.com/office/powerpoint/2010/main" val="36062547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389743" y="1647278"/>
            <a:ext cx="10313233" cy="3364062"/>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三、交流异步电机构造及工作原理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3</a:t>
            </a:r>
            <a:r>
              <a:rPr lang="zh-CN" altLang="en-US" sz="2000" dirty="0">
                <a:latin typeface="方正楷体_GBK" panose="03000509000000000000" pitchFamily="65" charset="-122"/>
                <a:ea typeface="方正楷体_GBK" panose="03000509000000000000" pitchFamily="65" charset="-122"/>
              </a:rPr>
              <a:t>）三相交流异步电机的发电工作原理</a:t>
            </a:r>
          </a:p>
          <a:p>
            <a:pPr>
              <a:lnSpc>
                <a:spcPct val="150000"/>
              </a:lnSpc>
            </a:pPr>
            <a:r>
              <a:rPr lang="zh-CN" altLang="en-US" sz="2000" dirty="0">
                <a:latin typeface="方正楷体_GBK" panose="03000509000000000000" pitchFamily="65" charset="-122"/>
                <a:ea typeface="方正楷体_GBK" panose="03000509000000000000" pitchFamily="65" charset="-122"/>
              </a:rPr>
              <a:t>根据法拉第电磁感应定律，闭合电路中的一部分导体在磁场里进行切割磁感线的运动时，导体中就会产生感应电流，产生的电动势称为感应电动势。</a:t>
            </a:r>
          </a:p>
          <a:p>
            <a:pPr>
              <a:lnSpc>
                <a:spcPct val="150000"/>
              </a:lnSpc>
            </a:pPr>
            <a:r>
              <a:rPr lang="zh-CN" altLang="en-US" sz="2000" dirty="0">
                <a:latin typeface="方正楷体_GBK" panose="03000509000000000000" pitchFamily="65" charset="-122"/>
                <a:ea typeface="方正楷体_GBK" panose="03000509000000000000" pitchFamily="65" charset="-122"/>
              </a:rPr>
              <a:t>在交流异步电机中，电动机作为发电机时，定子中的通入三相电流为激磁电流，提供磁场，转子上绕组提供导体，当通过外部机械力，比如汽车驱动轴带动转子轴，从而带动转子运动时，如果转子上的转速高于定子旋转磁场的同步转速，此时交流异步电机即为发电机。</a:t>
            </a:r>
          </a:p>
        </p:txBody>
      </p:sp>
      <p:sp>
        <p:nvSpPr>
          <p:cNvPr id="9" name="Rectangle 8">
            <a:extLst>
              <a:ext uri="{FF2B5EF4-FFF2-40B4-BE49-F238E27FC236}">
                <a16:creationId xmlns:a16="http://schemas.microsoft.com/office/drawing/2014/main" id="{3607DCF5-8FDA-41D8-8DA7-9E5AC1EF8587}"/>
              </a:ext>
            </a:extLst>
          </p:cNvPr>
          <p:cNvSpPr>
            <a:spLocks noChangeArrowheads="1"/>
          </p:cNvSpPr>
          <p:nvPr/>
        </p:nvSpPr>
        <p:spPr bwMode="auto">
          <a:xfrm>
            <a:off x="6082118" y="987423"/>
            <a:ext cx="3150561" cy="393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0" name="Rectangle 9">
            <a:extLst>
              <a:ext uri="{FF2B5EF4-FFF2-40B4-BE49-F238E27FC236}">
                <a16:creationId xmlns:a16="http://schemas.microsoft.com/office/drawing/2014/main" id="{6641D99C-A5EC-40E2-B9EB-71C1A4250FF0}"/>
              </a:ext>
            </a:extLst>
          </p:cNvPr>
          <p:cNvSpPr>
            <a:spLocks noChangeArrowheads="1"/>
          </p:cNvSpPr>
          <p:nvPr/>
        </p:nvSpPr>
        <p:spPr bwMode="auto">
          <a:xfrm>
            <a:off x="6082118" y="3651974"/>
            <a:ext cx="315056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等线" panose="02010600030101010101" pitchFamily="2" charset="-122"/>
                <a:ea typeface="等线"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7791307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44769" y="1811317"/>
            <a:ext cx="9906000" cy="4932504"/>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学习目标</a:t>
            </a:r>
            <a:endParaRPr lang="en-US" altLang="zh-CN" sz="2400" dirty="0">
              <a:latin typeface="方正黑体_GBK" panose="03000509000000000000" pitchFamily="65" charset="-122"/>
              <a:ea typeface="方正黑体_GBK" panose="03000509000000000000" pitchFamily="65" charset="-122"/>
            </a:endParaRPr>
          </a:p>
          <a:p>
            <a:pPr marL="514350" indent="-514350">
              <a:lnSpc>
                <a:spcPct val="150000"/>
              </a:lnSpc>
              <a:buFont typeface="Arial" panose="020B0604020202020204" pitchFamily="34" charset="0"/>
              <a:buChar char="•"/>
            </a:pPr>
            <a:r>
              <a:rPr lang="zh-CN" altLang="en-US" sz="2000" dirty="0">
                <a:latin typeface="方正楷体_GBK" panose="03000509000000000000" pitchFamily="65" charset="-122"/>
                <a:ea typeface="方正楷体_GBK" panose="03000509000000000000" pitchFamily="65" charset="-122"/>
              </a:rPr>
              <a:t>能够说出新能源汽车驱动电机类型及特点。</a:t>
            </a:r>
          </a:p>
          <a:p>
            <a:pPr marL="514350" indent="-514350">
              <a:lnSpc>
                <a:spcPct val="150000"/>
              </a:lnSpc>
              <a:buFont typeface="Arial" panose="020B0604020202020204" pitchFamily="34" charset="0"/>
              <a:buChar char="•"/>
            </a:pPr>
            <a:r>
              <a:rPr lang="zh-CN" altLang="en-US" sz="2000" dirty="0">
                <a:latin typeface="方正楷体_GBK" panose="03000509000000000000" pitchFamily="65" charset="-122"/>
                <a:ea typeface="方正楷体_GBK" panose="03000509000000000000" pitchFamily="65" charset="-122"/>
              </a:rPr>
              <a:t>能够说出新能源驱动电机工作原理。</a:t>
            </a:r>
          </a:p>
          <a:p>
            <a:pPr marL="514350" indent="-514350">
              <a:lnSpc>
                <a:spcPct val="150000"/>
              </a:lnSpc>
              <a:buFont typeface="Arial" panose="020B0604020202020204" pitchFamily="34" charset="0"/>
              <a:buChar char="•"/>
            </a:pPr>
            <a:r>
              <a:rPr lang="zh-CN" altLang="en-US" sz="2000" dirty="0">
                <a:latin typeface="方正楷体_GBK" panose="03000509000000000000" pitchFamily="65" charset="-122"/>
                <a:ea typeface="方正楷体_GBK" panose="03000509000000000000" pitchFamily="65" charset="-122"/>
              </a:rPr>
              <a:t>能够完成新能源汽车驱动系统的检修。</a:t>
            </a:r>
          </a:p>
          <a:p>
            <a:pPr marL="514350" indent="-514350">
              <a:lnSpc>
                <a:spcPct val="150000"/>
              </a:lnSpc>
              <a:buFont typeface="Arial" panose="020B0604020202020204" pitchFamily="34" charset="0"/>
              <a:buChar char="•"/>
            </a:pPr>
            <a:r>
              <a:rPr lang="zh-CN" altLang="en-US" sz="2000" dirty="0">
                <a:latin typeface="方正楷体_GBK" panose="03000509000000000000" pitchFamily="65" charset="-122"/>
                <a:ea typeface="方正楷体_GBK" panose="03000509000000000000" pitchFamily="65" charset="-122"/>
              </a:rPr>
              <a:t>能够在作业前做好安全防护。</a:t>
            </a:r>
          </a:p>
          <a:p>
            <a:pPr marL="514350" indent="-514350">
              <a:lnSpc>
                <a:spcPct val="150000"/>
              </a:lnSpc>
              <a:buFont typeface="Arial" panose="020B0604020202020204" pitchFamily="34" charset="0"/>
              <a:buChar char="•"/>
            </a:pPr>
            <a:r>
              <a:rPr lang="zh-CN" altLang="en-US" sz="2000" dirty="0">
                <a:latin typeface="方正楷体_GBK" panose="03000509000000000000" pitchFamily="65" charset="-122"/>
                <a:ea typeface="方正楷体_GBK" panose="03000509000000000000" pitchFamily="65" charset="-122"/>
              </a:rPr>
              <a:t>具有良好的安全意识、团队合作意识及</a:t>
            </a:r>
            <a:r>
              <a:rPr lang="en-US" altLang="zh-CN" sz="2000" dirty="0">
                <a:latin typeface="方正楷体_GBK" panose="03000509000000000000" pitchFamily="65" charset="-122"/>
                <a:ea typeface="方正楷体_GBK" panose="03000509000000000000" pitchFamily="65" charset="-122"/>
              </a:rPr>
              <a:t>7S</a:t>
            </a:r>
            <a:r>
              <a:rPr lang="zh-CN" altLang="en-US" sz="2000" dirty="0">
                <a:latin typeface="方正楷体_GBK" panose="03000509000000000000" pitchFamily="65" charset="-122"/>
                <a:ea typeface="方正楷体_GBK" panose="03000509000000000000" pitchFamily="65" charset="-122"/>
              </a:rPr>
              <a:t>的工作习惯，持续培养爱岗敬业的劳动态度。</a:t>
            </a:r>
          </a:p>
          <a:p>
            <a:pPr marL="514350" indent="-514350">
              <a:lnSpc>
                <a:spcPct val="150000"/>
              </a:lnSpc>
              <a:buFont typeface="Arial" panose="020B0604020202020204" pitchFamily="34" charset="0"/>
              <a:buChar char="•"/>
            </a:pPr>
            <a:endParaRPr lang="zh-CN" altLang="en-US" sz="2000" dirty="0">
              <a:latin typeface="方正楷体_GBK" panose="03000509000000000000" pitchFamily="65" charset="-122"/>
              <a:ea typeface="方正楷体_GBK" panose="03000509000000000000" pitchFamily="65" charset="-122"/>
            </a:endParaRPr>
          </a:p>
          <a:p>
            <a:pPr marL="514350" indent="-514350">
              <a:lnSpc>
                <a:spcPct val="150000"/>
              </a:lnSpc>
              <a:buFont typeface="Arial" panose="020B0604020202020204" pitchFamily="34" charset="0"/>
              <a:buChar char="•"/>
            </a:pPr>
            <a:endParaRPr lang="en-US" altLang="zh-CN" sz="2800" dirty="0">
              <a:latin typeface="方正黑体_GBK" panose="03000509000000000000" pitchFamily="65" charset="-122"/>
              <a:ea typeface="方正黑体_GBK" panose="03000509000000000000" pitchFamily="65" charset="-122"/>
            </a:endParaRPr>
          </a:p>
          <a:p>
            <a:pPr algn="ctr">
              <a:lnSpc>
                <a:spcPct val="150000"/>
              </a:lnSpc>
            </a:pPr>
            <a:endParaRPr lang="zh-CN" altLang="en-US" sz="2000" dirty="0">
              <a:latin typeface="方正黑体_GBK" panose="03000509000000000000" pitchFamily="65" charset="-122"/>
              <a:ea typeface="方正黑体_GBK" panose="03000509000000000000" pitchFamily="65" charset="-122"/>
            </a:endParaRPr>
          </a:p>
        </p:txBody>
      </p:sp>
    </p:spTree>
    <p:extLst>
      <p:ext uri="{BB962C8B-B14F-4D97-AF65-F5344CB8AC3E}">
        <p14:creationId xmlns:p14="http://schemas.microsoft.com/office/powerpoint/2010/main" val="39706608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389743" y="1647278"/>
            <a:ext cx="11512447" cy="5210722"/>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四、开关磁阻电机的结构与工作原理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en-US" altLang="zh-CN" sz="2000" dirty="0">
                <a:latin typeface="方正楷体_GBK" panose="03000509000000000000" pitchFamily="65" charset="-122"/>
                <a:ea typeface="方正楷体_GBK" panose="03000509000000000000" pitchFamily="65" charset="-122"/>
              </a:rPr>
              <a:t>1. </a:t>
            </a:r>
            <a:r>
              <a:rPr lang="zh-CN" altLang="en-US" sz="2000" dirty="0">
                <a:latin typeface="方正楷体_GBK" panose="03000509000000000000" pitchFamily="65" charset="-122"/>
                <a:ea typeface="方正楷体_GBK" panose="03000509000000000000" pitchFamily="65" charset="-122"/>
              </a:rPr>
              <a:t>开关磁阻电机（</a:t>
            </a:r>
            <a:r>
              <a:rPr lang="en-US" altLang="zh-CN" sz="2000" dirty="0">
                <a:latin typeface="方正楷体_GBK" panose="03000509000000000000" pitchFamily="65" charset="-122"/>
                <a:ea typeface="方正楷体_GBK" panose="03000509000000000000" pitchFamily="65" charset="-122"/>
              </a:rPr>
              <a:t>SRM</a:t>
            </a:r>
            <a:r>
              <a:rPr lang="zh-CN" altLang="en-US" sz="2000" dirty="0">
                <a:latin typeface="方正楷体_GBK" panose="03000509000000000000" pitchFamily="65" charset="-122"/>
                <a:ea typeface="方正楷体_GBK" panose="03000509000000000000" pitchFamily="65" charset="-122"/>
              </a:rPr>
              <a:t>）的发展</a:t>
            </a:r>
          </a:p>
          <a:p>
            <a:pPr>
              <a:lnSpc>
                <a:spcPct val="150000"/>
              </a:lnSpc>
            </a:pPr>
            <a:r>
              <a:rPr lang="en-US" altLang="zh-CN" sz="2000" dirty="0">
                <a:latin typeface="方正楷体_GBK" panose="03000509000000000000" pitchFamily="65" charset="-122"/>
                <a:ea typeface="方正楷体_GBK" panose="03000509000000000000" pitchFamily="65" charset="-122"/>
              </a:rPr>
              <a:t>1838</a:t>
            </a:r>
            <a:r>
              <a:rPr lang="zh-CN" altLang="en-US" sz="2000" dirty="0">
                <a:latin typeface="方正楷体_GBK" panose="03000509000000000000" pitchFamily="65" charset="-122"/>
                <a:ea typeface="方正楷体_GBK" panose="03000509000000000000" pitchFamily="65" charset="-122"/>
              </a:rPr>
              <a:t>苏格兰人</a:t>
            </a:r>
            <a:r>
              <a:rPr lang="en-US" altLang="zh-CN" sz="2000" dirty="0">
                <a:latin typeface="方正楷体_GBK" panose="03000509000000000000" pitchFamily="65" charset="-122"/>
                <a:ea typeface="方正楷体_GBK" panose="03000509000000000000" pitchFamily="65" charset="-122"/>
              </a:rPr>
              <a:t>Davidson</a:t>
            </a:r>
            <a:r>
              <a:rPr lang="zh-CN" altLang="en-US" sz="2000" dirty="0">
                <a:latin typeface="方正楷体_GBK" panose="03000509000000000000" pitchFamily="65" charset="-122"/>
                <a:ea typeface="方正楷体_GBK" panose="03000509000000000000" pitchFamily="65" charset="-122"/>
              </a:rPr>
              <a:t>制造了一台开关磁阻电机（</a:t>
            </a:r>
            <a:r>
              <a:rPr lang="en-US" altLang="zh-CN" sz="2000" dirty="0">
                <a:latin typeface="方正楷体_GBK" panose="03000509000000000000" pitchFamily="65" charset="-122"/>
                <a:ea typeface="方正楷体_GBK" panose="03000509000000000000" pitchFamily="65" charset="-122"/>
              </a:rPr>
              <a:t>SRM</a:t>
            </a: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20</a:t>
            </a:r>
            <a:r>
              <a:rPr lang="zh-CN" altLang="en-US" sz="2000" dirty="0">
                <a:latin typeface="方正楷体_GBK" panose="03000509000000000000" pitchFamily="65" charset="-122"/>
                <a:ea typeface="方正楷体_GBK" panose="03000509000000000000" pitchFamily="65" charset="-122"/>
              </a:rPr>
              <a:t>世纪</a:t>
            </a:r>
            <a:r>
              <a:rPr lang="en-US" altLang="zh-CN" sz="2000" dirty="0">
                <a:latin typeface="方正楷体_GBK" panose="03000509000000000000" pitchFamily="65" charset="-122"/>
                <a:ea typeface="方正楷体_GBK" panose="03000509000000000000" pitchFamily="65" charset="-122"/>
              </a:rPr>
              <a:t>60</a:t>
            </a:r>
            <a:r>
              <a:rPr lang="zh-CN" altLang="en-US" sz="2000" dirty="0">
                <a:latin typeface="方正楷体_GBK" panose="03000509000000000000" pitchFamily="65" charset="-122"/>
                <a:ea typeface="方正楷体_GBK" panose="03000509000000000000" pitchFamily="65" charset="-122"/>
              </a:rPr>
              <a:t>年代，随着电力电子器件和数字控制技术的发展，开关磁阻电机的优良性能得以展现出来。因其结构简单，坚固耐用，功率变换器拓扑灵活可靠的特点，开关磁阻电机得到了越来越广泛的应用。</a:t>
            </a:r>
            <a:r>
              <a:rPr lang="en-US" altLang="zh-CN" sz="2000" dirty="0">
                <a:latin typeface="方正楷体_GBK" panose="03000509000000000000" pitchFamily="65" charset="-122"/>
                <a:ea typeface="方正楷体_GBK" panose="03000509000000000000" pitchFamily="65" charset="-122"/>
              </a:rPr>
              <a:t>20</a:t>
            </a:r>
            <a:r>
              <a:rPr lang="zh-CN" altLang="en-US" sz="2000" dirty="0">
                <a:latin typeface="方正楷体_GBK" panose="03000509000000000000" pitchFamily="65" charset="-122"/>
                <a:ea typeface="方正楷体_GBK" panose="03000509000000000000" pitchFamily="65" charset="-122"/>
              </a:rPr>
              <a:t>世纪</a:t>
            </a:r>
            <a:r>
              <a:rPr lang="en-US" altLang="zh-CN" sz="2000" dirty="0">
                <a:latin typeface="方正楷体_GBK" panose="03000509000000000000" pitchFamily="65" charset="-122"/>
                <a:ea typeface="方正楷体_GBK" panose="03000509000000000000" pitchFamily="65" charset="-122"/>
              </a:rPr>
              <a:t>90</a:t>
            </a:r>
            <a:r>
              <a:rPr lang="zh-CN" altLang="en-US" sz="2000" dirty="0">
                <a:latin typeface="方正楷体_GBK" panose="03000509000000000000" pitchFamily="65" charset="-122"/>
                <a:ea typeface="方正楷体_GBK" panose="03000509000000000000" pitchFamily="65" charset="-122"/>
              </a:rPr>
              <a:t>年代后，针对</a:t>
            </a:r>
            <a:r>
              <a:rPr lang="en-US" altLang="zh-CN" sz="2000" dirty="0">
                <a:latin typeface="方正楷体_GBK" panose="03000509000000000000" pitchFamily="65" charset="-122"/>
                <a:ea typeface="方正楷体_GBK" panose="03000509000000000000" pitchFamily="65" charset="-122"/>
              </a:rPr>
              <a:t>SRM</a:t>
            </a:r>
            <a:r>
              <a:rPr lang="zh-CN" altLang="en-US" sz="2000" dirty="0">
                <a:latin typeface="方正楷体_GBK" panose="03000509000000000000" pitchFamily="65" charset="-122"/>
                <a:ea typeface="方正楷体_GBK" panose="03000509000000000000" pitchFamily="65" charset="-122"/>
              </a:rPr>
              <a:t>本体结构、精确模型、控制策略等方面的研究层出不穷。</a:t>
            </a:r>
            <a:r>
              <a:rPr lang="en-US" altLang="zh-CN" sz="2000" dirty="0">
                <a:latin typeface="方正楷体_GBK" panose="03000509000000000000" pitchFamily="65" charset="-122"/>
                <a:ea typeface="方正楷体_GBK" panose="03000509000000000000" pitchFamily="65" charset="-122"/>
              </a:rPr>
              <a:t>2013</a:t>
            </a:r>
            <a:r>
              <a:rPr lang="zh-CN" altLang="en-US" sz="2000" dirty="0">
                <a:latin typeface="方正楷体_GBK" panose="03000509000000000000" pitchFamily="65" charset="-122"/>
                <a:ea typeface="方正楷体_GBK" panose="03000509000000000000" pitchFamily="65" charset="-122"/>
              </a:rPr>
              <a:t>年路虎汽车的一款电动汽车采用</a:t>
            </a:r>
            <a:r>
              <a:rPr lang="en-US" altLang="zh-CN" sz="2000" dirty="0">
                <a:latin typeface="方正楷体_GBK" panose="03000509000000000000" pitchFamily="65" charset="-122"/>
                <a:ea typeface="方正楷体_GBK" panose="03000509000000000000" pitchFamily="65" charset="-122"/>
              </a:rPr>
              <a:t>Nidec</a:t>
            </a:r>
            <a:r>
              <a:rPr lang="zh-CN" altLang="en-US" sz="2000" dirty="0">
                <a:latin typeface="方正楷体_GBK" panose="03000509000000000000" pitchFamily="65" charset="-122"/>
                <a:ea typeface="方正楷体_GBK" panose="03000509000000000000" pitchFamily="65" charset="-122"/>
              </a:rPr>
              <a:t>生产的</a:t>
            </a:r>
            <a:r>
              <a:rPr lang="en-US" altLang="zh-CN" sz="2000" dirty="0">
                <a:latin typeface="方正楷体_GBK" panose="03000509000000000000" pitchFamily="65" charset="-122"/>
                <a:ea typeface="方正楷体_GBK" panose="03000509000000000000" pitchFamily="65" charset="-122"/>
              </a:rPr>
              <a:t>SRM</a:t>
            </a:r>
            <a:r>
              <a:rPr lang="zh-CN" altLang="en-US" sz="2000" dirty="0">
                <a:latin typeface="方正楷体_GBK" panose="03000509000000000000" pitchFamily="65" charset="-122"/>
                <a:ea typeface="方正楷体_GBK" panose="03000509000000000000" pitchFamily="65" charset="-122"/>
              </a:rPr>
              <a:t>实现了全地形牵引条件下的宽范围调速，续航里程达到</a:t>
            </a:r>
            <a:r>
              <a:rPr lang="en-US" altLang="zh-CN" sz="2000" dirty="0">
                <a:latin typeface="方正楷体_GBK" panose="03000509000000000000" pitchFamily="65" charset="-122"/>
                <a:ea typeface="方正楷体_GBK" panose="03000509000000000000" pitchFamily="65" charset="-122"/>
              </a:rPr>
              <a:t>80km</a:t>
            </a:r>
            <a:r>
              <a:rPr lang="zh-CN" altLang="en-US" sz="2000" dirty="0">
                <a:latin typeface="方正楷体_GBK" panose="03000509000000000000" pitchFamily="65" charset="-122"/>
                <a:ea typeface="方正楷体_GBK" panose="03000509000000000000" pitchFamily="65" charset="-122"/>
              </a:rPr>
              <a:t>。</a:t>
            </a:r>
            <a:endParaRPr lang="en-US" altLang="zh-CN" sz="2000" dirty="0">
              <a:latin typeface="方正楷体_GBK" panose="03000509000000000000" pitchFamily="65" charset="-122"/>
              <a:ea typeface="方正楷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近年来，中国开关磁阻电机行业保持了快速发展势头。政府及相关行业协会制定了多项开关磁阻电机相关行业标准及团体标准，以规范行业发展。同时，受益于磁阻电机行业发展速度加快和全球对高效节能电机的需求增加，中国开关磁阻电机市场空间不断扩展。据统计，</a:t>
            </a:r>
            <a:r>
              <a:rPr lang="en-US" altLang="zh-CN" sz="2000" dirty="0">
                <a:latin typeface="方正楷体_GBK" panose="03000509000000000000" pitchFamily="65" charset="-122"/>
                <a:ea typeface="方正楷体_GBK" panose="03000509000000000000" pitchFamily="65" charset="-122"/>
              </a:rPr>
              <a:t>2023</a:t>
            </a:r>
            <a:r>
              <a:rPr lang="zh-CN" altLang="en-US" sz="2000" dirty="0">
                <a:latin typeface="方正楷体_GBK" panose="03000509000000000000" pitchFamily="65" charset="-122"/>
                <a:ea typeface="方正楷体_GBK" panose="03000509000000000000" pitchFamily="65" charset="-122"/>
              </a:rPr>
              <a:t>年全球开关磁阻电机市场规模达到近</a:t>
            </a:r>
            <a:r>
              <a:rPr lang="en-US" altLang="zh-CN" sz="2000" dirty="0">
                <a:latin typeface="方正楷体_GBK" panose="03000509000000000000" pitchFamily="65" charset="-122"/>
                <a:ea typeface="方正楷体_GBK" panose="03000509000000000000" pitchFamily="65" charset="-122"/>
              </a:rPr>
              <a:t>3</a:t>
            </a:r>
            <a:r>
              <a:rPr lang="zh-CN" altLang="en-US" sz="2000" dirty="0">
                <a:latin typeface="方正楷体_GBK" panose="03000509000000000000" pitchFamily="65" charset="-122"/>
                <a:ea typeface="方正楷体_GBK" panose="03000509000000000000" pitchFamily="65" charset="-122"/>
              </a:rPr>
              <a:t>亿元，其中中国市场占据一定份额。</a:t>
            </a:r>
          </a:p>
        </p:txBody>
      </p:sp>
      <p:sp>
        <p:nvSpPr>
          <p:cNvPr id="9" name="Rectangle 8">
            <a:extLst>
              <a:ext uri="{FF2B5EF4-FFF2-40B4-BE49-F238E27FC236}">
                <a16:creationId xmlns:a16="http://schemas.microsoft.com/office/drawing/2014/main" id="{3607DCF5-8FDA-41D8-8DA7-9E5AC1EF8587}"/>
              </a:ext>
            </a:extLst>
          </p:cNvPr>
          <p:cNvSpPr>
            <a:spLocks noChangeArrowheads="1"/>
          </p:cNvSpPr>
          <p:nvPr/>
        </p:nvSpPr>
        <p:spPr bwMode="auto">
          <a:xfrm>
            <a:off x="6082118" y="987423"/>
            <a:ext cx="3150561" cy="393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0" name="Rectangle 9">
            <a:extLst>
              <a:ext uri="{FF2B5EF4-FFF2-40B4-BE49-F238E27FC236}">
                <a16:creationId xmlns:a16="http://schemas.microsoft.com/office/drawing/2014/main" id="{6641D99C-A5EC-40E2-B9EB-71C1A4250FF0}"/>
              </a:ext>
            </a:extLst>
          </p:cNvPr>
          <p:cNvSpPr>
            <a:spLocks noChangeArrowheads="1"/>
          </p:cNvSpPr>
          <p:nvPr/>
        </p:nvSpPr>
        <p:spPr bwMode="auto">
          <a:xfrm>
            <a:off x="6082118" y="3651974"/>
            <a:ext cx="315056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等线" panose="02010600030101010101" pitchFamily="2" charset="-122"/>
                <a:ea typeface="等线"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315924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389743" y="1647278"/>
            <a:ext cx="11512447" cy="2440733"/>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四、开关磁阻电机的结构与工作原理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en-US" altLang="zh-CN" sz="2000" dirty="0">
                <a:latin typeface="方正楷体_GBK" panose="03000509000000000000" pitchFamily="65" charset="-122"/>
                <a:ea typeface="方正楷体_GBK" panose="03000509000000000000" pitchFamily="65" charset="-122"/>
              </a:rPr>
              <a:t>2. </a:t>
            </a:r>
            <a:r>
              <a:rPr lang="zh-CN" altLang="en-US" sz="2000" dirty="0">
                <a:latin typeface="方正楷体_GBK" panose="03000509000000000000" pitchFamily="65" charset="-122"/>
                <a:ea typeface="方正楷体_GBK" panose="03000509000000000000" pitchFamily="65" charset="-122"/>
              </a:rPr>
              <a:t>开关磁阻电机的结构</a:t>
            </a:r>
          </a:p>
          <a:p>
            <a:pPr>
              <a:lnSpc>
                <a:spcPct val="150000"/>
              </a:lnSpc>
            </a:pPr>
            <a:r>
              <a:rPr lang="zh-CN" altLang="en-US" sz="2000" dirty="0">
                <a:latin typeface="方正楷体_GBK" panose="03000509000000000000" pitchFamily="65" charset="-122"/>
                <a:ea typeface="方正楷体_GBK" panose="03000509000000000000" pitchFamily="65" charset="-122"/>
              </a:rPr>
              <a:t>开关磁阻电机是一种定子有绕组、转子无绕组，且定子、转子均采用凸极结构的电动机。由于这种电动机在工作时需要用开关不断切换绕组供电，并且是利用磁阻最小原理工作，所以称为开关磁阻电动机。</a:t>
            </a:r>
          </a:p>
        </p:txBody>
      </p:sp>
      <p:sp>
        <p:nvSpPr>
          <p:cNvPr id="9" name="Rectangle 8">
            <a:extLst>
              <a:ext uri="{FF2B5EF4-FFF2-40B4-BE49-F238E27FC236}">
                <a16:creationId xmlns:a16="http://schemas.microsoft.com/office/drawing/2014/main" id="{3607DCF5-8FDA-41D8-8DA7-9E5AC1EF8587}"/>
              </a:ext>
            </a:extLst>
          </p:cNvPr>
          <p:cNvSpPr>
            <a:spLocks noChangeArrowheads="1"/>
          </p:cNvSpPr>
          <p:nvPr/>
        </p:nvSpPr>
        <p:spPr bwMode="auto">
          <a:xfrm>
            <a:off x="6082118" y="987423"/>
            <a:ext cx="3150561" cy="393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0" name="Rectangle 9">
            <a:extLst>
              <a:ext uri="{FF2B5EF4-FFF2-40B4-BE49-F238E27FC236}">
                <a16:creationId xmlns:a16="http://schemas.microsoft.com/office/drawing/2014/main" id="{6641D99C-A5EC-40E2-B9EB-71C1A4250FF0}"/>
              </a:ext>
            </a:extLst>
          </p:cNvPr>
          <p:cNvSpPr>
            <a:spLocks noChangeArrowheads="1"/>
          </p:cNvSpPr>
          <p:nvPr/>
        </p:nvSpPr>
        <p:spPr bwMode="auto">
          <a:xfrm>
            <a:off x="6082118" y="3651974"/>
            <a:ext cx="315056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等线" panose="02010600030101010101" pitchFamily="2" charset="-122"/>
                <a:ea typeface="等线"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pic>
        <p:nvPicPr>
          <p:cNvPr id="6" name="图片 5">
            <a:extLst>
              <a:ext uri="{FF2B5EF4-FFF2-40B4-BE49-F238E27FC236}">
                <a16:creationId xmlns:a16="http://schemas.microsoft.com/office/drawing/2014/main" id="{4CD4FAFA-FC19-4145-9FD6-A51E50790011}"/>
              </a:ext>
            </a:extLst>
          </p:cNvPr>
          <p:cNvPicPr/>
          <p:nvPr/>
        </p:nvPicPr>
        <p:blipFill>
          <a:blip r:embed="rId2"/>
          <a:stretch>
            <a:fillRect/>
          </a:stretch>
        </p:blipFill>
        <p:spPr>
          <a:xfrm>
            <a:off x="2173574" y="3793265"/>
            <a:ext cx="7839855" cy="2607536"/>
          </a:xfrm>
          <a:prstGeom prst="rect">
            <a:avLst/>
          </a:prstGeom>
          <a:noFill/>
          <a:ln w="9525">
            <a:noFill/>
          </a:ln>
        </p:spPr>
      </p:pic>
      <p:sp>
        <p:nvSpPr>
          <p:cNvPr id="8" name="文本框 7">
            <a:extLst>
              <a:ext uri="{FF2B5EF4-FFF2-40B4-BE49-F238E27FC236}">
                <a16:creationId xmlns:a16="http://schemas.microsoft.com/office/drawing/2014/main" id="{97A7C07D-A2C9-447C-8DB6-9709B612C205}"/>
              </a:ext>
            </a:extLst>
          </p:cNvPr>
          <p:cNvSpPr txBox="1"/>
          <p:nvPr/>
        </p:nvSpPr>
        <p:spPr>
          <a:xfrm>
            <a:off x="4058587" y="6400801"/>
            <a:ext cx="6108492" cy="369332"/>
          </a:xfrm>
          <a:prstGeom prst="rect">
            <a:avLst/>
          </a:prstGeom>
          <a:noFill/>
        </p:spPr>
        <p:txBody>
          <a:bodyPr wrap="square">
            <a:spAutoFit/>
          </a:bodyPr>
          <a:lstStyle/>
          <a:p>
            <a:pPr indent="355600" algn="just"/>
            <a:r>
              <a:rPr lang="zh-CN" altLang="zh-CN" sz="1800" kern="100" dirty="0">
                <a:effectLst/>
                <a:latin typeface="方正楷体_GBK" panose="03000509000000000000" pitchFamily="65" charset="-122"/>
                <a:ea typeface="方正楷体_GBK" panose="03000509000000000000" pitchFamily="65" charset="-122"/>
                <a:cs typeface="Times New Roman" panose="02020603050405020304" pitchFamily="18" charset="0"/>
              </a:rPr>
              <a:t>开关磁阻电机构造图</a:t>
            </a:r>
            <a:endParaRPr lang="zh-CN" altLang="zh-CN" sz="1200" kern="100" dirty="0">
              <a:effectLst/>
              <a:latin typeface="方正楷体_GBK" panose="03000509000000000000" pitchFamily="65" charset="-122"/>
              <a:ea typeface="方正楷体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705022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389743" y="1647278"/>
            <a:ext cx="5246559" cy="3825727"/>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四、开关磁阻电机的结构与工作原理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en-US" altLang="zh-CN" sz="2000" dirty="0">
                <a:latin typeface="方正楷体_GBK" panose="03000509000000000000" pitchFamily="65" charset="-122"/>
                <a:ea typeface="方正楷体_GBK" panose="03000509000000000000" pitchFamily="65" charset="-122"/>
              </a:rPr>
              <a:t>2. </a:t>
            </a:r>
            <a:r>
              <a:rPr lang="zh-CN" altLang="en-US" sz="2000" dirty="0">
                <a:latin typeface="方正楷体_GBK" panose="03000509000000000000" pitchFamily="65" charset="-122"/>
                <a:ea typeface="方正楷体_GBK" panose="03000509000000000000" pitchFamily="65" charset="-122"/>
              </a:rPr>
              <a:t>开关磁阻电机的结构</a:t>
            </a:r>
          </a:p>
          <a:p>
            <a:pPr>
              <a:lnSpc>
                <a:spcPct val="150000"/>
              </a:lnSpc>
            </a:pPr>
            <a:r>
              <a:rPr lang="zh-CN" altLang="en-US" sz="2000" dirty="0">
                <a:latin typeface="方正楷体_GBK" panose="03000509000000000000" pitchFamily="65" charset="-122"/>
                <a:ea typeface="方正楷体_GBK" panose="03000509000000000000" pitchFamily="65" charset="-122"/>
              </a:rPr>
              <a:t>①定子</a:t>
            </a:r>
          </a:p>
          <a:p>
            <a:pPr>
              <a:lnSpc>
                <a:spcPct val="150000"/>
              </a:lnSpc>
            </a:pPr>
            <a:r>
              <a:rPr lang="zh-CN" altLang="en-US" sz="2000" dirty="0">
                <a:latin typeface="方正楷体_GBK" panose="03000509000000000000" pitchFamily="65" charset="-122"/>
                <a:ea typeface="方正楷体_GBK" panose="03000509000000000000" pitchFamily="65" charset="-122"/>
              </a:rPr>
              <a:t>定子铁芯由硅钢片叠制而成，在定子凸极上绕有线圈（定子绕组），用来向电机提供工作磁场。定子的作用是定子绕组按顺序通电，产生的电磁力牵引转子转动。定子凸极的个数也是偶数。最少的有</a:t>
            </a:r>
            <a:r>
              <a:rPr lang="en-US" altLang="zh-CN" sz="2000" dirty="0">
                <a:latin typeface="方正楷体_GBK" panose="03000509000000000000" pitchFamily="65" charset="-122"/>
                <a:ea typeface="方正楷体_GBK" panose="03000509000000000000" pitchFamily="65" charset="-122"/>
              </a:rPr>
              <a:t>6</a:t>
            </a:r>
            <a:r>
              <a:rPr lang="zh-CN" altLang="en-US" sz="2000" dirty="0">
                <a:latin typeface="方正楷体_GBK" panose="03000509000000000000" pitchFamily="65" charset="-122"/>
                <a:ea typeface="方正楷体_GBK" panose="03000509000000000000" pitchFamily="65" charset="-122"/>
              </a:rPr>
              <a:t>个，最多的有</a:t>
            </a:r>
            <a:r>
              <a:rPr lang="en-US" altLang="zh-CN" sz="2000" dirty="0">
                <a:latin typeface="方正楷体_GBK" panose="03000509000000000000" pitchFamily="65" charset="-122"/>
                <a:ea typeface="方正楷体_GBK" panose="03000509000000000000" pitchFamily="65" charset="-122"/>
              </a:rPr>
              <a:t>18</a:t>
            </a:r>
            <a:r>
              <a:rPr lang="zh-CN" altLang="en-US" sz="2000" dirty="0">
                <a:latin typeface="方正楷体_GBK" panose="03000509000000000000" pitchFamily="65" charset="-122"/>
                <a:ea typeface="方正楷体_GBK" panose="03000509000000000000" pitchFamily="65" charset="-122"/>
              </a:rPr>
              <a:t>个。</a:t>
            </a:r>
          </a:p>
        </p:txBody>
      </p:sp>
      <p:sp>
        <p:nvSpPr>
          <p:cNvPr id="9" name="Rectangle 8">
            <a:extLst>
              <a:ext uri="{FF2B5EF4-FFF2-40B4-BE49-F238E27FC236}">
                <a16:creationId xmlns:a16="http://schemas.microsoft.com/office/drawing/2014/main" id="{3607DCF5-8FDA-41D8-8DA7-9E5AC1EF8587}"/>
              </a:ext>
            </a:extLst>
          </p:cNvPr>
          <p:cNvSpPr>
            <a:spLocks noChangeArrowheads="1"/>
          </p:cNvSpPr>
          <p:nvPr/>
        </p:nvSpPr>
        <p:spPr bwMode="auto">
          <a:xfrm>
            <a:off x="6082118" y="987423"/>
            <a:ext cx="3150561" cy="393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0" name="Rectangle 9">
            <a:extLst>
              <a:ext uri="{FF2B5EF4-FFF2-40B4-BE49-F238E27FC236}">
                <a16:creationId xmlns:a16="http://schemas.microsoft.com/office/drawing/2014/main" id="{6641D99C-A5EC-40E2-B9EB-71C1A4250FF0}"/>
              </a:ext>
            </a:extLst>
          </p:cNvPr>
          <p:cNvSpPr>
            <a:spLocks noChangeArrowheads="1"/>
          </p:cNvSpPr>
          <p:nvPr/>
        </p:nvSpPr>
        <p:spPr bwMode="auto">
          <a:xfrm>
            <a:off x="6082118" y="3651974"/>
            <a:ext cx="315056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等线" panose="02010600030101010101" pitchFamily="2" charset="-122"/>
                <a:ea typeface="等线"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pic>
        <p:nvPicPr>
          <p:cNvPr id="11" name="图片 10">
            <a:extLst>
              <a:ext uri="{FF2B5EF4-FFF2-40B4-BE49-F238E27FC236}">
                <a16:creationId xmlns:a16="http://schemas.microsoft.com/office/drawing/2014/main" id="{FBAD7CB9-7FE3-43FE-B437-825FBC0FFE35}"/>
              </a:ext>
            </a:extLst>
          </p:cNvPr>
          <p:cNvPicPr/>
          <p:nvPr/>
        </p:nvPicPr>
        <p:blipFill>
          <a:blip r:embed="rId2"/>
          <a:stretch>
            <a:fillRect/>
          </a:stretch>
        </p:blipFill>
        <p:spPr>
          <a:xfrm>
            <a:off x="5636302" y="2003077"/>
            <a:ext cx="6108492" cy="3825727"/>
          </a:xfrm>
          <a:prstGeom prst="rect">
            <a:avLst/>
          </a:prstGeom>
          <a:noFill/>
          <a:ln w="9525">
            <a:noFill/>
          </a:ln>
        </p:spPr>
      </p:pic>
      <p:sp>
        <p:nvSpPr>
          <p:cNvPr id="12" name="文本框 11">
            <a:extLst>
              <a:ext uri="{FF2B5EF4-FFF2-40B4-BE49-F238E27FC236}">
                <a16:creationId xmlns:a16="http://schemas.microsoft.com/office/drawing/2014/main" id="{AE6B1356-61F3-44DF-A872-4FD576CDF65E}"/>
              </a:ext>
            </a:extLst>
          </p:cNvPr>
          <p:cNvSpPr txBox="1"/>
          <p:nvPr/>
        </p:nvSpPr>
        <p:spPr>
          <a:xfrm>
            <a:off x="7401394" y="6297157"/>
            <a:ext cx="6108492" cy="369332"/>
          </a:xfrm>
          <a:prstGeom prst="rect">
            <a:avLst/>
          </a:prstGeom>
          <a:noFill/>
        </p:spPr>
        <p:txBody>
          <a:bodyPr wrap="square">
            <a:spAutoFit/>
          </a:bodyPr>
          <a:lstStyle/>
          <a:p>
            <a:r>
              <a:rPr lang="zh-CN" altLang="zh-CN" sz="1800" dirty="0">
                <a:effectLst/>
                <a:latin typeface="方正楷体_GBK" panose="03000509000000000000" pitchFamily="65" charset="-122"/>
                <a:ea typeface="方正楷体_GBK" panose="03000509000000000000" pitchFamily="65" charset="-122"/>
                <a:cs typeface="Times New Roman" panose="02020603050405020304" pitchFamily="18" charset="0"/>
              </a:rPr>
              <a:t>开关磁阻电机的定子</a:t>
            </a:r>
            <a:endParaRPr lang="zh-CN" altLang="en-US" dirty="0">
              <a:latin typeface="方正楷体_GBK" panose="03000509000000000000" pitchFamily="65" charset="-122"/>
              <a:ea typeface="方正楷体_GBK" panose="03000509000000000000" pitchFamily="65" charset="-122"/>
            </a:endParaRPr>
          </a:p>
        </p:txBody>
      </p:sp>
    </p:spTree>
    <p:extLst>
      <p:ext uri="{BB962C8B-B14F-4D97-AF65-F5344CB8AC3E}">
        <p14:creationId xmlns:p14="http://schemas.microsoft.com/office/powerpoint/2010/main" val="1383911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389743" y="1647278"/>
            <a:ext cx="5246559" cy="3825727"/>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四、开关磁阻电机的结构与工作原理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en-US" altLang="zh-CN" sz="2000" dirty="0">
                <a:latin typeface="方正楷体_GBK" panose="03000509000000000000" pitchFamily="65" charset="-122"/>
                <a:ea typeface="方正楷体_GBK" panose="03000509000000000000" pitchFamily="65" charset="-122"/>
              </a:rPr>
              <a:t>2. </a:t>
            </a:r>
            <a:r>
              <a:rPr lang="zh-CN" altLang="en-US" sz="2000" dirty="0">
                <a:latin typeface="方正楷体_GBK" panose="03000509000000000000" pitchFamily="65" charset="-122"/>
                <a:ea typeface="方正楷体_GBK" panose="03000509000000000000" pitchFamily="65" charset="-122"/>
              </a:rPr>
              <a:t>开关磁阻电机的结构</a:t>
            </a:r>
          </a:p>
          <a:p>
            <a:pPr>
              <a:lnSpc>
                <a:spcPct val="150000"/>
              </a:lnSpc>
            </a:pPr>
            <a:r>
              <a:rPr lang="zh-CN" altLang="en-US" sz="2000" dirty="0">
                <a:latin typeface="方正楷体_GBK" panose="03000509000000000000" pitchFamily="65" charset="-122"/>
                <a:ea typeface="方正楷体_GBK" panose="03000509000000000000" pitchFamily="65" charset="-122"/>
              </a:rPr>
              <a:t>②转子</a:t>
            </a:r>
          </a:p>
          <a:p>
            <a:pPr>
              <a:lnSpc>
                <a:spcPct val="150000"/>
              </a:lnSpc>
            </a:pPr>
            <a:r>
              <a:rPr lang="zh-CN" altLang="en-US" sz="2000" dirty="0">
                <a:latin typeface="方正楷体_GBK" panose="03000509000000000000" pitchFamily="65" charset="-122"/>
                <a:ea typeface="方正楷体_GBK" panose="03000509000000000000" pitchFamily="65" charset="-122"/>
              </a:rPr>
              <a:t>转子上既没有绕组也没有永磁体。转子铁芯为凸极结构。转子的作用是构成定子磁场磁通路，并在磁场力的作用下转动，产生电磁转矩。转子的凸极个数为偶数。最少有</a:t>
            </a:r>
            <a:r>
              <a:rPr lang="en-US" altLang="zh-CN" sz="2000" dirty="0">
                <a:latin typeface="方正楷体_GBK" panose="03000509000000000000" pitchFamily="65" charset="-122"/>
                <a:ea typeface="方正楷体_GBK" panose="03000509000000000000" pitchFamily="65" charset="-122"/>
              </a:rPr>
              <a:t>4</a:t>
            </a:r>
            <a:r>
              <a:rPr lang="zh-CN" altLang="en-US" sz="2000" dirty="0">
                <a:latin typeface="方正楷体_GBK" panose="03000509000000000000" pitchFamily="65" charset="-122"/>
                <a:ea typeface="方正楷体_GBK" panose="03000509000000000000" pitchFamily="65" charset="-122"/>
              </a:rPr>
              <a:t>个</a:t>
            </a:r>
            <a:r>
              <a:rPr lang="en-US" altLang="zh-CN" sz="2000" dirty="0">
                <a:latin typeface="方正楷体_GBK" panose="03000509000000000000" pitchFamily="65" charset="-122"/>
                <a:ea typeface="方正楷体_GBK" panose="03000509000000000000" pitchFamily="65" charset="-122"/>
              </a:rPr>
              <a:t>(2</a:t>
            </a:r>
            <a:r>
              <a:rPr lang="zh-CN" altLang="en-US" sz="2000" dirty="0">
                <a:latin typeface="方正楷体_GBK" panose="03000509000000000000" pitchFamily="65" charset="-122"/>
                <a:ea typeface="方正楷体_GBK" panose="03000509000000000000" pitchFamily="65" charset="-122"/>
              </a:rPr>
              <a:t>对</a:t>
            </a:r>
            <a:r>
              <a:rPr lang="en-US" altLang="zh-CN" sz="2000" dirty="0">
                <a:latin typeface="方正楷体_GBK" panose="03000509000000000000" pitchFamily="65" charset="-122"/>
                <a:ea typeface="方正楷体_GBK" panose="03000509000000000000" pitchFamily="65" charset="-122"/>
              </a:rPr>
              <a:t>)</a:t>
            </a:r>
            <a:r>
              <a:rPr lang="zh-CN" altLang="en-US" sz="2000" dirty="0">
                <a:latin typeface="方正楷体_GBK" panose="03000509000000000000" pitchFamily="65" charset="-122"/>
                <a:ea typeface="方正楷体_GBK" panose="03000509000000000000" pitchFamily="65" charset="-122"/>
              </a:rPr>
              <a:t>，最多有</a:t>
            </a:r>
            <a:r>
              <a:rPr lang="en-US" altLang="zh-CN" sz="2000" dirty="0">
                <a:latin typeface="方正楷体_GBK" panose="03000509000000000000" pitchFamily="65" charset="-122"/>
                <a:ea typeface="方正楷体_GBK" panose="03000509000000000000" pitchFamily="65" charset="-122"/>
              </a:rPr>
              <a:t>16</a:t>
            </a:r>
            <a:r>
              <a:rPr lang="zh-CN" altLang="en-US" sz="2000" dirty="0">
                <a:latin typeface="方正楷体_GBK" panose="03000509000000000000" pitchFamily="65" charset="-122"/>
                <a:ea typeface="方正楷体_GBK" panose="03000509000000000000" pitchFamily="65" charset="-122"/>
              </a:rPr>
              <a:t>个</a:t>
            </a:r>
            <a:r>
              <a:rPr lang="en-US" altLang="zh-CN" sz="2000" dirty="0">
                <a:latin typeface="方正楷体_GBK" panose="03000509000000000000" pitchFamily="65" charset="-122"/>
                <a:ea typeface="方正楷体_GBK" panose="03000509000000000000" pitchFamily="65" charset="-122"/>
              </a:rPr>
              <a:t>(8</a:t>
            </a:r>
            <a:r>
              <a:rPr lang="zh-CN" altLang="en-US" sz="2000" dirty="0">
                <a:latin typeface="方正楷体_GBK" panose="03000509000000000000" pitchFamily="65" charset="-122"/>
                <a:ea typeface="方正楷体_GBK" panose="03000509000000000000" pitchFamily="65" charset="-122"/>
              </a:rPr>
              <a:t>对</a:t>
            </a:r>
            <a:r>
              <a:rPr lang="en-US" altLang="zh-CN" sz="2000" dirty="0">
                <a:latin typeface="方正楷体_GBK" panose="03000509000000000000" pitchFamily="65" charset="-122"/>
                <a:ea typeface="方正楷体_GBK" panose="03000509000000000000" pitchFamily="65" charset="-122"/>
              </a:rPr>
              <a:t>)</a:t>
            </a:r>
            <a:r>
              <a:rPr lang="zh-CN" altLang="en-US" sz="2000" dirty="0">
                <a:latin typeface="方正楷体_GBK" panose="03000509000000000000" pitchFamily="65" charset="-122"/>
                <a:ea typeface="方正楷体_GBK" panose="03000509000000000000" pitchFamily="65" charset="-122"/>
              </a:rPr>
              <a:t>。</a:t>
            </a:r>
          </a:p>
        </p:txBody>
      </p:sp>
      <p:sp>
        <p:nvSpPr>
          <p:cNvPr id="9" name="Rectangle 8">
            <a:extLst>
              <a:ext uri="{FF2B5EF4-FFF2-40B4-BE49-F238E27FC236}">
                <a16:creationId xmlns:a16="http://schemas.microsoft.com/office/drawing/2014/main" id="{3607DCF5-8FDA-41D8-8DA7-9E5AC1EF8587}"/>
              </a:ext>
            </a:extLst>
          </p:cNvPr>
          <p:cNvSpPr>
            <a:spLocks noChangeArrowheads="1"/>
          </p:cNvSpPr>
          <p:nvPr/>
        </p:nvSpPr>
        <p:spPr bwMode="auto">
          <a:xfrm>
            <a:off x="6082118" y="987423"/>
            <a:ext cx="3150561" cy="393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0" name="Rectangle 9">
            <a:extLst>
              <a:ext uri="{FF2B5EF4-FFF2-40B4-BE49-F238E27FC236}">
                <a16:creationId xmlns:a16="http://schemas.microsoft.com/office/drawing/2014/main" id="{6641D99C-A5EC-40E2-B9EB-71C1A4250FF0}"/>
              </a:ext>
            </a:extLst>
          </p:cNvPr>
          <p:cNvSpPr>
            <a:spLocks noChangeArrowheads="1"/>
          </p:cNvSpPr>
          <p:nvPr/>
        </p:nvSpPr>
        <p:spPr bwMode="auto">
          <a:xfrm>
            <a:off x="6082118" y="3651974"/>
            <a:ext cx="315056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等线" panose="02010600030101010101" pitchFamily="2" charset="-122"/>
                <a:ea typeface="等线"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2" name="文本框 11">
            <a:extLst>
              <a:ext uri="{FF2B5EF4-FFF2-40B4-BE49-F238E27FC236}">
                <a16:creationId xmlns:a16="http://schemas.microsoft.com/office/drawing/2014/main" id="{AE6B1356-61F3-44DF-A872-4FD576CDF65E}"/>
              </a:ext>
            </a:extLst>
          </p:cNvPr>
          <p:cNvSpPr txBox="1"/>
          <p:nvPr/>
        </p:nvSpPr>
        <p:spPr>
          <a:xfrm>
            <a:off x="7401394" y="6297157"/>
            <a:ext cx="6108492" cy="369332"/>
          </a:xfrm>
          <a:prstGeom prst="rect">
            <a:avLst/>
          </a:prstGeom>
          <a:noFill/>
        </p:spPr>
        <p:txBody>
          <a:bodyPr wrap="square">
            <a:spAutoFit/>
          </a:bodyPr>
          <a:lstStyle/>
          <a:p>
            <a:r>
              <a:rPr lang="zh-CN" altLang="zh-CN" sz="1800" dirty="0">
                <a:effectLst/>
                <a:latin typeface="方正楷体_GBK" panose="03000509000000000000" pitchFamily="65" charset="-122"/>
                <a:ea typeface="方正楷体_GBK" panose="03000509000000000000" pitchFamily="65" charset="-122"/>
                <a:cs typeface="Times New Roman" panose="02020603050405020304" pitchFamily="18" charset="0"/>
              </a:rPr>
              <a:t>开关磁阻电机的</a:t>
            </a:r>
            <a:r>
              <a:rPr lang="zh-CN" altLang="en-US" sz="1800" dirty="0">
                <a:effectLst/>
                <a:latin typeface="方正楷体_GBK" panose="03000509000000000000" pitchFamily="65" charset="-122"/>
                <a:ea typeface="方正楷体_GBK" panose="03000509000000000000" pitchFamily="65" charset="-122"/>
                <a:cs typeface="Times New Roman" panose="02020603050405020304" pitchFamily="18" charset="0"/>
              </a:rPr>
              <a:t>转</a:t>
            </a:r>
            <a:r>
              <a:rPr lang="zh-CN" altLang="zh-CN" sz="1800" dirty="0">
                <a:effectLst/>
                <a:latin typeface="方正楷体_GBK" panose="03000509000000000000" pitchFamily="65" charset="-122"/>
                <a:ea typeface="方正楷体_GBK" panose="03000509000000000000" pitchFamily="65" charset="-122"/>
                <a:cs typeface="Times New Roman" panose="02020603050405020304" pitchFamily="18" charset="0"/>
              </a:rPr>
              <a:t>子</a:t>
            </a:r>
            <a:endParaRPr lang="zh-CN" altLang="en-US" dirty="0">
              <a:latin typeface="方正楷体_GBK" panose="03000509000000000000" pitchFamily="65" charset="-122"/>
              <a:ea typeface="方正楷体_GBK" panose="03000509000000000000" pitchFamily="65" charset="-122"/>
            </a:endParaRPr>
          </a:p>
        </p:txBody>
      </p:sp>
      <p:pic>
        <p:nvPicPr>
          <p:cNvPr id="8" name="图片 7">
            <a:extLst>
              <a:ext uri="{FF2B5EF4-FFF2-40B4-BE49-F238E27FC236}">
                <a16:creationId xmlns:a16="http://schemas.microsoft.com/office/drawing/2014/main" id="{E6936CB0-9026-461C-AC6C-63866C774346}"/>
              </a:ext>
            </a:extLst>
          </p:cNvPr>
          <p:cNvPicPr/>
          <p:nvPr/>
        </p:nvPicPr>
        <p:blipFill>
          <a:blip r:embed="rId2"/>
          <a:stretch>
            <a:fillRect/>
          </a:stretch>
        </p:blipFill>
        <p:spPr>
          <a:xfrm>
            <a:off x="5636301" y="2187257"/>
            <a:ext cx="6165955" cy="3683319"/>
          </a:xfrm>
          <a:prstGeom prst="rect">
            <a:avLst/>
          </a:prstGeom>
          <a:noFill/>
          <a:ln w="9525">
            <a:noFill/>
          </a:ln>
        </p:spPr>
      </p:pic>
    </p:spTree>
    <p:extLst>
      <p:ext uri="{BB962C8B-B14F-4D97-AF65-F5344CB8AC3E}">
        <p14:creationId xmlns:p14="http://schemas.microsoft.com/office/powerpoint/2010/main" val="35501329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389743" y="1647278"/>
            <a:ext cx="11802257" cy="2440733"/>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四、开关磁阻电机的结构与工作原理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en-US" altLang="zh-CN" sz="2000" dirty="0">
                <a:latin typeface="方正楷体_GBK" panose="03000509000000000000" pitchFamily="65" charset="-122"/>
                <a:ea typeface="方正楷体_GBK" panose="03000509000000000000" pitchFamily="65" charset="-122"/>
              </a:rPr>
              <a:t>2. </a:t>
            </a:r>
            <a:r>
              <a:rPr lang="zh-CN" altLang="en-US" sz="2000" dirty="0">
                <a:latin typeface="方正楷体_GBK" panose="03000509000000000000" pitchFamily="65" charset="-122"/>
                <a:ea typeface="方正楷体_GBK" panose="03000509000000000000" pitchFamily="65" charset="-122"/>
              </a:rPr>
              <a:t>开关磁阻电机的结构</a:t>
            </a:r>
          </a:p>
          <a:p>
            <a:pPr>
              <a:lnSpc>
                <a:spcPct val="150000"/>
              </a:lnSpc>
            </a:pPr>
            <a:r>
              <a:rPr lang="zh-CN" altLang="en-US" sz="2000" dirty="0">
                <a:latin typeface="方正楷体_GBK" panose="03000509000000000000" pitchFamily="65" charset="-122"/>
                <a:ea typeface="方正楷体_GBK" panose="03000509000000000000" pitchFamily="65" charset="-122"/>
              </a:rPr>
              <a:t>定子极上径向相对的两个绕组可以串联或并联在一起成为一相绕组。径向的</a:t>
            </a:r>
            <a:r>
              <a:rPr lang="en-US" altLang="zh-CN" sz="2000" dirty="0">
                <a:latin typeface="方正楷体_GBK" panose="03000509000000000000" pitchFamily="65" charset="-122"/>
                <a:ea typeface="方正楷体_GBK" panose="03000509000000000000" pitchFamily="65" charset="-122"/>
              </a:rPr>
              <a:t>2</a:t>
            </a:r>
            <a:r>
              <a:rPr lang="zh-CN" altLang="en-US" sz="2000" dirty="0">
                <a:latin typeface="方正楷体_GBK" panose="03000509000000000000" pitchFamily="65" charset="-122"/>
                <a:ea typeface="方正楷体_GBK" panose="03000509000000000000" pitchFamily="65" charset="-122"/>
              </a:rPr>
              <a:t>个绕组串联成</a:t>
            </a: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个两级磁极，称为“一相”。开关磁阻电机可以设计成多种不同的相数结构，且定子、转子的极数有多种不同的搭配，可以设计成单相、两相、三相、四相及多相等不同相数结构。</a:t>
            </a:r>
          </a:p>
        </p:txBody>
      </p:sp>
      <p:sp>
        <p:nvSpPr>
          <p:cNvPr id="9" name="Rectangle 8">
            <a:extLst>
              <a:ext uri="{FF2B5EF4-FFF2-40B4-BE49-F238E27FC236}">
                <a16:creationId xmlns:a16="http://schemas.microsoft.com/office/drawing/2014/main" id="{3607DCF5-8FDA-41D8-8DA7-9E5AC1EF8587}"/>
              </a:ext>
            </a:extLst>
          </p:cNvPr>
          <p:cNvSpPr>
            <a:spLocks noChangeArrowheads="1"/>
          </p:cNvSpPr>
          <p:nvPr/>
        </p:nvSpPr>
        <p:spPr bwMode="auto">
          <a:xfrm>
            <a:off x="6082118" y="987423"/>
            <a:ext cx="3150561" cy="393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0" name="Rectangle 9">
            <a:extLst>
              <a:ext uri="{FF2B5EF4-FFF2-40B4-BE49-F238E27FC236}">
                <a16:creationId xmlns:a16="http://schemas.microsoft.com/office/drawing/2014/main" id="{6641D99C-A5EC-40E2-B9EB-71C1A4250FF0}"/>
              </a:ext>
            </a:extLst>
          </p:cNvPr>
          <p:cNvSpPr>
            <a:spLocks noChangeArrowheads="1"/>
          </p:cNvSpPr>
          <p:nvPr/>
        </p:nvSpPr>
        <p:spPr bwMode="auto">
          <a:xfrm>
            <a:off x="6082118" y="3651974"/>
            <a:ext cx="315056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等线" panose="02010600030101010101" pitchFamily="2" charset="-122"/>
                <a:ea typeface="等线"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2" name="文本框 11">
            <a:extLst>
              <a:ext uri="{FF2B5EF4-FFF2-40B4-BE49-F238E27FC236}">
                <a16:creationId xmlns:a16="http://schemas.microsoft.com/office/drawing/2014/main" id="{AE6B1356-61F3-44DF-A872-4FD576CDF65E}"/>
              </a:ext>
            </a:extLst>
          </p:cNvPr>
          <p:cNvSpPr txBox="1"/>
          <p:nvPr/>
        </p:nvSpPr>
        <p:spPr>
          <a:xfrm>
            <a:off x="4313421" y="6465898"/>
            <a:ext cx="6108492" cy="369332"/>
          </a:xfrm>
          <a:prstGeom prst="rect">
            <a:avLst/>
          </a:prstGeom>
          <a:noFill/>
        </p:spPr>
        <p:txBody>
          <a:bodyPr wrap="square">
            <a:spAutoFit/>
          </a:bodyPr>
          <a:lstStyle/>
          <a:p>
            <a:r>
              <a:rPr lang="zh-CN" altLang="en-US" sz="1800" dirty="0">
                <a:effectLst/>
                <a:latin typeface="方正楷体_GBK" panose="03000509000000000000" pitchFamily="65" charset="-122"/>
                <a:ea typeface="方正楷体_GBK" panose="03000509000000000000" pitchFamily="65" charset="-122"/>
                <a:cs typeface="Times New Roman" panose="02020603050405020304" pitchFamily="18" charset="0"/>
              </a:rPr>
              <a:t>多种不同像数组合</a:t>
            </a:r>
            <a:endParaRPr lang="zh-CN" altLang="en-US" dirty="0">
              <a:latin typeface="方正楷体_GBK" panose="03000509000000000000" pitchFamily="65" charset="-122"/>
              <a:ea typeface="方正楷体_GBK" panose="03000509000000000000" pitchFamily="65" charset="-122"/>
            </a:endParaRPr>
          </a:p>
        </p:txBody>
      </p:sp>
      <p:pic>
        <p:nvPicPr>
          <p:cNvPr id="11" name="图片 10">
            <a:extLst>
              <a:ext uri="{FF2B5EF4-FFF2-40B4-BE49-F238E27FC236}">
                <a16:creationId xmlns:a16="http://schemas.microsoft.com/office/drawing/2014/main" id="{440A12DA-67A4-44D3-9EC8-6EB6F01A9D6A}"/>
              </a:ext>
            </a:extLst>
          </p:cNvPr>
          <p:cNvPicPr/>
          <p:nvPr/>
        </p:nvPicPr>
        <p:blipFill>
          <a:blip r:embed="rId2"/>
          <a:stretch>
            <a:fillRect/>
          </a:stretch>
        </p:blipFill>
        <p:spPr>
          <a:xfrm>
            <a:off x="1693888" y="4041090"/>
            <a:ext cx="7210269" cy="2440733"/>
          </a:xfrm>
          <a:prstGeom prst="rect">
            <a:avLst/>
          </a:prstGeom>
          <a:noFill/>
          <a:ln w="9525">
            <a:noFill/>
          </a:ln>
        </p:spPr>
      </p:pic>
    </p:spTree>
    <p:extLst>
      <p:ext uri="{BB962C8B-B14F-4D97-AF65-F5344CB8AC3E}">
        <p14:creationId xmlns:p14="http://schemas.microsoft.com/office/powerpoint/2010/main" val="18567960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389743" y="1465752"/>
            <a:ext cx="11802257" cy="1979068"/>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四、开关磁阻电机的结构与工作原理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en-US" altLang="zh-CN" sz="2000" dirty="0">
                <a:latin typeface="方正楷体_GBK" panose="03000509000000000000" pitchFamily="65" charset="-122"/>
                <a:ea typeface="方正楷体_GBK" panose="03000509000000000000" pitchFamily="65" charset="-122"/>
              </a:rPr>
              <a:t>3. </a:t>
            </a:r>
            <a:r>
              <a:rPr lang="zh-CN" altLang="en-US" sz="2000" dirty="0">
                <a:latin typeface="方正楷体_GBK" panose="03000509000000000000" pitchFamily="65" charset="-122"/>
                <a:ea typeface="方正楷体_GBK" panose="03000509000000000000" pitchFamily="65" charset="-122"/>
              </a:rPr>
              <a:t>开关磁阻电机工作原理</a:t>
            </a:r>
          </a:p>
          <a:p>
            <a:pPr>
              <a:lnSpc>
                <a:spcPct val="150000"/>
              </a:lnSpc>
            </a:pPr>
            <a:r>
              <a:rPr lang="zh-CN" altLang="en-US" sz="2000" dirty="0">
                <a:latin typeface="方正楷体_GBK" panose="03000509000000000000" pitchFamily="65" charset="-122"/>
                <a:ea typeface="方正楷体_GBK" panose="03000509000000000000" pitchFamily="65" charset="-122"/>
              </a:rPr>
              <a:t>开关磁阻电动机典型结构是一个三相</a:t>
            </a:r>
            <a:r>
              <a:rPr lang="en-US" altLang="zh-CN" sz="2000" dirty="0">
                <a:latin typeface="方正楷体_GBK" panose="03000509000000000000" pitchFamily="65" charset="-122"/>
                <a:ea typeface="方正楷体_GBK" panose="03000509000000000000" pitchFamily="65" charset="-122"/>
              </a:rPr>
              <a:t>6/4</a:t>
            </a:r>
            <a:r>
              <a:rPr lang="zh-CN" altLang="en-US" sz="2000" dirty="0">
                <a:latin typeface="方正楷体_GBK" panose="03000509000000000000" pitchFamily="65" charset="-122"/>
                <a:ea typeface="方正楷体_GBK" panose="03000509000000000000" pitchFamily="65" charset="-122"/>
              </a:rPr>
              <a:t>型开关磁阻电动机，即定子有三相绕组和</a:t>
            </a:r>
            <a:r>
              <a:rPr lang="en-US" altLang="zh-CN" sz="2000" dirty="0">
                <a:latin typeface="方正楷体_GBK" panose="03000509000000000000" pitchFamily="65" charset="-122"/>
                <a:ea typeface="方正楷体_GBK" panose="03000509000000000000" pitchFamily="65" charset="-122"/>
              </a:rPr>
              <a:t>6</a:t>
            </a:r>
            <a:r>
              <a:rPr lang="zh-CN" altLang="en-US" sz="2000" dirty="0">
                <a:latin typeface="方正楷体_GBK" panose="03000509000000000000" pitchFamily="65" charset="-122"/>
                <a:ea typeface="方正楷体_GBK" panose="03000509000000000000" pitchFamily="65" charset="-122"/>
              </a:rPr>
              <a:t>个凸极，转子有</a:t>
            </a:r>
            <a:r>
              <a:rPr lang="en-US" altLang="zh-CN" sz="2000" dirty="0">
                <a:latin typeface="方正楷体_GBK" panose="03000509000000000000" pitchFamily="65" charset="-122"/>
                <a:ea typeface="方正楷体_GBK" panose="03000509000000000000" pitchFamily="65" charset="-122"/>
              </a:rPr>
              <a:t>4</a:t>
            </a:r>
            <a:r>
              <a:rPr lang="zh-CN" altLang="en-US" sz="2000" dirty="0">
                <a:latin typeface="方正楷体_GBK" panose="03000509000000000000" pitchFamily="65" charset="-122"/>
                <a:ea typeface="方正楷体_GBK" panose="03000509000000000000" pitchFamily="65" charset="-122"/>
              </a:rPr>
              <a:t>个凸极。不同相数结构。</a:t>
            </a:r>
          </a:p>
        </p:txBody>
      </p:sp>
      <p:sp>
        <p:nvSpPr>
          <p:cNvPr id="9" name="Rectangle 8">
            <a:extLst>
              <a:ext uri="{FF2B5EF4-FFF2-40B4-BE49-F238E27FC236}">
                <a16:creationId xmlns:a16="http://schemas.microsoft.com/office/drawing/2014/main" id="{3607DCF5-8FDA-41D8-8DA7-9E5AC1EF8587}"/>
              </a:ext>
            </a:extLst>
          </p:cNvPr>
          <p:cNvSpPr>
            <a:spLocks noChangeArrowheads="1"/>
          </p:cNvSpPr>
          <p:nvPr/>
        </p:nvSpPr>
        <p:spPr bwMode="auto">
          <a:xfrm>
            <a:off x="6082118" y="987423"/>
            <a:ext cx="3150561" cy="393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0" name="Rectangle 9">
            <a:extLst>
              <a:ext uri="{FF2B5EF4-FFF2-40B4-BE49-F238E27FC236}">
                <a16:creationId xmlns:a16="http://schemas.microsoft.com/office/drawing/2014/main" id="{6641D99C-A5EC-40E2-B9EB-71C1A4250FF0}"/>
              </a:ext>
            </a:extLst>
          </p:cNvPr>
          <p:cNvSpPr>
            <a:spLocks noChangeArrowheads="1"/>
          </p:cNvSpPr>
          <p:nvPr/>
        </p:nvSpPr>
        <p:spPr bwMode="auto">
          <a:xfrm>
            <a:off x="6082118" y="3651974"/>
            <a:ext cx="315056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等线" panose="02010600030101010101" pitchFamily="2" charset="-122"/>
                <a:ea typeface="等线"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2" name="文本框 11">
            <a:extLst>
              <a:ext uri="{FF2B5EF4-FFF2-40B4-BE49-F238E27FC236}">
                <a16:creationId xmlns:a16="http://schemas.microsoft.com/office/drawing/2014/main" id="{AE6B1356-61F3-44DF-A872-4FD576CDF65E}"/>
              </a:ext>
            </a:extLst>
          </p:cNvPr>
          <p:cNvSpPr txBox="1"/>
          <p:nvPr/>
        </p:nvSpPr>
        <p:spPr>
          <a:xfrm>
            <a:off x="1098393" y="6315301"/>
            <a:ext cx="3087974" cy="646331"/>
          </a:xfrm>
          <a:prstGeom prst="rect">
            <a:avLst/>
          </a:prstGeom>
          <a:noFill/>
        </p:spPr>
        <p:txBody>
          <a:bodyPr wrap="square">
            <a:spAutoFit/>
          </a:bodyPr>
          <a:lstStyle/>
          <a:p>
            <a:r>
              <a:rPr lang="en-US" altLang="zh-CN" sz="1800" dirty="0">
                <a:effectLst/>
                <a:latin typeface="方正楷体_GBK" panose="03000509000000000000" pitchFamily="65" charset="-122"/>
                <a:ea typeface="方正楷体_GBK" panose="03000509000000000000" pitchFamily="65" charset="-122"/>
                <a:cs typeface="Times New Roman" panose="02020603050405020304" pitchFamily="18" charset="0"/>
              </a:rPr>
              <a:t>a</a:t>
            </a:r>
            <a:r>
              <a:rPr lang="zh-CN" altLang="en-US" sz="1800" dirty="0">
                <a:effectLst/>
                <a:latin typeface="方正楷体_GBK" panose="03000509000000000000" pitchFamily="65" charset="-122"/>
                <a:ea typeface="方正楷体_GBK" panose="03000509000000000000" pitchFamily="65" charset="-122"/>
                <a:cs typeface="Times New Roman" panose="02020603050405020304" pitchFamily="18" charset="0"/>
              </a:rPr>
              <a:t>）定子绕组</a:t>
            </a:r>
            <a:r>
              <a:rPr lang="en-US" altLang="zh-CN" sz="1800" dirty="0">
                <a:effectLst/>
                <a:latin typeface="方正楷体_GBK" panose="03000509000000000000" pitchFamily="65" charset="-122"/>
                <a:ea typeface="方正楷体_GBK" panose="03000509000000000000" pitchFamily="65" charset="-122"/>
                <a:cs typeface="Times New Roman" panose="02020603050405020304" pitchFamily="18" charset="0"/>
              </a:rPr>
              <a:t>11</a:t>
            </a:r>
            <a:r>
              <a:rPr lang="zh-CN" altLang="en-US" sz="1800" dirty="0">
                <a:effectLst/>
                <a:latin typeface="方正楷体_GBK" panose="03000509000000000000" pitchFamily="65" charset="-122"/>
                <a:ea typeface="方正楷体_GBK" panose="03000509000000000000" pitchFamily="65" charset="-122"/>
                <a:cs typeface="Times New Roman" panose="02020603050405020304" pitchFamily="18" charset="0"/>
              </a:rPr>
              <a:t>＇得电时，转子凸极</a:t>
            </a:r>
            <a:r>
              <a:rPr lang="en-US" altLang="zh-CN" sz="1800" dirty="0">
                <a:effectLst/>
                <a:latin typeface="方正楷体_GBK" panose="03000509000000000000" pitchFamily="65" charset="-122"/>
                <a:ea typeface="方正楷体_GBK" panose="03000509000000000000" pitchFamily="65" charset="-122"/>
                <a:cs typeface="Times New Roman" panose="02020603050405020304" pitchFamily="18" charset="0"/>
              </a:rPr>
              <a:t>AC</a:t>
            </a:r>
            <a:r>
              <a:rPr lang="zh-CN" altLang="en-US" sz="1800" dirty="0">
                <a:effectLst/>
                <a:latin typeface="方正楷体_GBK" panose="03000509000000000000" pitchFamily="65" charset="-122"/>
                <a:ea typeface="方正楷体_GBK" panose="03000509000000000000" pitchFamily="65" charset="-122"/>
                <a:cs typeface="Times New Roman" panose="02020603050405020304" pitchFamily="18" charset="0"/>
              </a:rPr>
              <a:t>受力情况</a:t>
            </a:r>
            <a:endParaRPr lang="zh-CN" altLang="en-US" dirty="0">
              <a:latin typeface="方正楷体_GBK" panose="03000509000000000000" pitchFamily="65" charset="-122"/>
              <a:ea typeface="方正楷体_GBK" panose="03000509000000000000" pitchFamily="65" charset="-122"/>
            </a:endParaRPr>
          </a:p>
        </p:txBody>
      </p:sp>
      <p:pic>
        <p:nvPicPr>
          <p:cNvPr id="8" name="图片 7">
            <a:extLst>
              <a:ext uri="{FF2B5EF4-FFF2-40B4-BE49-F238E27FC236}">
                <a16:creationId xmlns:a16="http://schemas.microsoft.com/office/drawing/2014/main" id="{4F304F6D-D382-4F6F-B258-F5064D83E2FD}"/>
              </a:ext>
            </a:extLst>
          </p:cNvPr>
          <p:cNvPicPr/>
          <p:nvPr/>
        </p:nvPicPr>
        <p:blipFill>
          <a:blip r:embed="rId2"/>
          <a:stretch>
            <a:fillRect/>
          </a:stretch>
        </p:blipFill>
        <p:spPr>
          <a:xfrm>
            <a:off x="1385398" y="3626346"/>
            <a:ext cx="2513965" cy="2563495"/>
          </a:xfrm>
          <a:prstGeom prst="rect">
            <a:avLst/>
          </a:prstGeom>
          <a:ln w="19050">
            <a:solidFill>
              <a:schemeClr val="accent2"/>
            </a:solidFill>
          </a:ln>
        </p:spPr>
      </p:pic>
      <p:pic>
        <p:nvPicPr>
          <p:cNvPr id="13" name="图片 12">
            <a:extLst>
              <a:ext uri="{FF2B5EF4-FFF2-40B4-BE49-F238E27FC236}">
                <a16:creationId xmlns:a16="http://schemas.microsoft.com/office/drawing/2014/main" id="{259D1D52-7F12-49D7-A6BC-BF33BF21D3BB}"/>
              </a:ext>
            </a:extLst>
          </p:cNvPr>
          <p:cNvPicPr/>
          <p:nvPr/>
        </p:nvPicPr>
        <p:blipFill>
          <a:blip r:embed="rId3"/>
          <a:stretch>
            <a:fillRect/>
          </a:stretch>
        </p:blipFill>
        <p:spPr>
          <a:xfrm>
            <a:off x="4921110" y="3621962"/>
            <a:ext cx="2491105" cy="2611755"/>
          </a:xfrm>
          <a:prstGeom prst="rect">
            <a:avLst/>
          </a:prstGeom>
          <a:ln w="19050">
            <a:solidFill>
              <a:schemeClr val="accent2"/>
            </a:solidFill>
          </a:ln>
        </p:spPr>
      </p:pic>
      <p:sp>
        <p:nvSpPr>
          <p:cNvPr id="14" name="文本框 13">
            <a:extLst>
              <a:ext uri="{FF2B5EF4-FFF2-40B4-BE49-F238E27FC236}">
                <a16:creationId xmlns:a16="http://schemas.microsoft.com/office/drawing/2014/main" id="{0AF66BB6-FB81-4854-A7DE-C1990DF03892}"/>
              </a:ext>
            </a:extLst>
          </p:cNvPr>
          <p:cNvSpPr txBox="1"/>
          <p:nvPr/>
        </p:nvSpPr>
        <p:spPr>
          <a:xfrm>
            <a:off x="4337962" y="6198288"/>
            <a:ext cx="3319436" cy="646331"/>
          </a:xfrm>
          <a:prstGeom prst="rect">
            <a:avLst/>
          </a:prstGeom>
          <a:noFill/>
        </p:spPr>
        <p:txBody>
          <a:bodyPr wrap="square">
            <a:spAutoFit/>
          </a:bodyPr>
          <a:lstStyle/>
          <a:p>
            <a:pPr algn="just"/>
            <a:r>
              <a:rPr lang="zh-CN" altLang="zh-CN" sz="1800" kern="1200" dirty="0">
                <a:solidFill>
                  <a:srgbClr val="000000"/>
                </a:solidFill>
                <a:effectLst/>
                <a:latin typeface="方正楷体_GBK" panose="03000509000000000000" pitchFamily="65" charset="-122"/>
                <a:ea typeface="方正楷体_GBK" panose="03000509000000000000" pitchFamily="65" charset="-122"/>
                <a:cs typeface="思源黑体"/>
              </a:rPr>
              <a:t>（</a:t>
            </a:r>
            <a:r>
              <a:rPr lang="en-US" altLang="zh-CN" sz="1800" kern="1200" dirty="0">
                <a:solidFill>
                  <a:srgbClr val="000000"/>
                </a:solidFill>
                <a:effectLst/>
                <a:latin typeface="方正楷体_GBK" panose="03000509000000000000" pitchFamily="65" charset="-122"/>
                <a:ea typeface="方正楷体_GBK" panose="03000509000000000000" pitchFamily="65" charset="-122"/>
                <a:cs typeface="思源黑体"/>
              </a:rPr>
              <a:t>b</a:t>
            </a:r>
            <a:r>
              <a:rPr lang="zh-CN" altLang="zh-CN" sz="1800" kern="1200" dirty="0">
                <a:solidFill>
                  <a:srgbClr val="000000"/>
                </a:solidFill>
                <a:effectLst/>
                <a:latin typeface="方正楷体_GBK" panose="03000509000000000000" pitchFamily="65" charset="-122"/>
                <a:ea typeface="方正楷体_GBK" panose="03000509000000000000" pitchFamily="65" charset="-122"/>
                <a:cs typeface="思源黑体"/>
              </a:rPr>
              <a:t>）定子绕组</a:t>
            </a:r>
            <a:r>
              <a:rPr lang="en-US" altLang="zh-CN" sz="1800" kern="1200" dirty="0">
                <a:solidFill>
                  <a:srgbClr val="000000"/>
                </a:solidFill>
                <a:effectLst/>
                <a:latin typeface="方正楷体_GBK" panose="03000509000000000000" pitchFamily="65" charset="-122"/>
                <a:ea typeface="方正楷体_GBK" panose="03000509000000000000" pitchFamily="65" charset="-122"/>
                <a:cs typeface="思源黑体"/>
              </a:rPr>
              <a:t>11</a:t>
            </a:r>
            <a:r>
              <a:rPr lang="zh-CN" altLang="zh-CN" sz="1800" kern="1200" dirty="0">
                <a:solidFill>
                  <a:srgbClr val="000000"/>
                </a:solidFill>
                <a:effectLst/>
                <a:latin typeface="方正楷体_GBK" panose="03000509000000000000" pitchFamily="65" charset="-122"/>
                <a:ea typeface="方正楷体_GBK" panose="03000509000000000000" pitchFamily="65" charset="-122"/>
                <a:cs typeface="思源黑体"/>
              </a:rPr>
              <a:t>＇得电时，转子凸极</a:t>
            </a:r>
            <a:r>
              <a:rPr lang="en-US" altLang="zh-CN" sz="1800" kern="1200" dirty="0">
                <a:solidFill>
                  <a:srgbClr val="000000"/>
                </a:solidFill>
                <a:effectLst/>
                <a:latin typeface="方正楷体_GBK" panose="03000509000000000000" pitchFamily="65" charset="-122"/>
                <a:ea typeface="方正楷体_GBK" panose="03000509000000000000" pitchFamily="65" charset="-122"/>
                <a:cs typeface="思源黑体"/>
              </a:rPr>
              <a:t>AC</a:t>
            </a:r>
            <a:r>
              <a:rPr lang="zh-CN" altLang="zh-CN" sz="1800" kern="1200" dirty="0">
                <a:solidFill>
                  <a:srgbClr val="000000"/>
                </a:solidFill>
                <a:effectLst/>
                <a:latin typeface="方正楷体_GBK" panose="03000509000000000000" pitchFamily="65" charset="-122"/>
                <a:ea typeface="方正楷体_GBK" panose="03000509000000000000" pitchFamily="65" charset="-122"/>
                <a:cs typeface="思源黑体"/>
              </a:rPr>
              <a:t>转到稳定位置</a:t>
            </a:r>
            <a:endParaRPr lang="zh-CN" altLang="zh-CN" sz="1800" kern="100" dirty="0">
              <a:effectLst/>
              <a:latin typeface="方正楷体_GBK" panose="03000509000000000000" pitchFamily="65" charset="-122"/>
              <a:ea typeface="方正楷体_GBK" panose="03000509000000000000" pitchFamily="65" charset="-122"/>
              <a:cs typeface="Times New Roman" panose="02020603050405020304" pitchFamily="18" charset="0"/>
            </a:endParaRPr>
          </a:p>
        </p:txBody>
      </p:sp>
      <p:pic>
        <p:nvPicPr>
          <p:cNvPr id="15" name="图片 14">
            <a:extLst>
              <a:ext uri="{FF2B5EF4-FFF2-40B4-BE49-F238E27FC236}">
                <a16:creationId xmlns:a16="http://schemas.microsoft.com/office/drawing/2014/main" id="{62E89D30-0A5B-4767-B7C2-72F0358CCDD8}"/>
              </a:ext>
            </a:extLst>
          </p:cNvPr>
          <p:cNvPicPr/>
          <p:nvPr/>
        </p:nvPicPr>
        <p:blipFill>
          <a:blip r:embed="rId4"/>
          <a:stretch>
            <a:fillRect/>
          </a:stretch>
        </p:blipFill>
        <p:spPr>
          <a:xfrm>
            <a:off x="8679145" y="3596819"/>
            <a:ext cx="2640965" cy="2622550"/>
          </a:xfrm>
          <a:prstGeom prst="rect">
            <a:avLst/>
          </a:prstGeom>
          <a:ln w="19050">
            <a:solidFill>
              <a:schemeClr val="accent2"/>
            </a:solidFill>
          </a:ln>
        </p:spPr>
      </p:pic>
      <p:sp>
        <p:nvSpPr>
          <p:cNvPr id="16" name="文本框 15">
            <a:extLst>
              <a:ext uri="{FF2B5EF4-FFF2-40B4-BE49-F238E27FC236}">
                <a16:creationId xmlns:a16="http://schemas.microsoft.com/office/drawing/2014/main" id="{5F5DF08F-3792-4FD8-8771-D3A332383F93}"/>
              </a:ext>
            </a:extLst>
          </p:cNvPr>
          <p:cNvSpPr txBox="1"/>
          <p:nvPr/>
        </p:nvSpPr>
        <p:spPr>
          <a:xfrm>
            <a:off x="8505704" y="6246847"/>
            <a:ext cx="3150561" cy="646331"/>
          </a:xfrm>
          <a:prstGeom prst="rect">
            <a:avLst/>
          </a:prstGeom>
          <a:noFill/>
        </p:spPr>
        <p:txBody>
          <a:bodyPr wrap="square">
            <a:spAutoFit/>
          </a:bodyPr>
          <a:lstStyle/>
          <a:p>
            <a:pPr algn="just"/>
            <a:r>
              <a:rPr lang="zh-CN" altLang="zh-CN" sz="1800" kern="1200" dirty="0">
                <a:solidFill>
                  <a:srgbClr val="000000"/>
                </a:solidFill>
                <a:effectLst/>
                <a:latin typeface="方正楷体_GBK" panose="03000509000000000000" pitchFamily="65" charset="-122"/>
                <a:ea typeface="方正楷体_GBK" panose="03000509000000000000" pitchFamily="65" charset="-122"/>
                <a:cs typeface="思源黑体"/>
              </a:rPr>
              <a:t>（</a:t>
            </a:r>
            <a:r>
              <a:rPr lang="en-US" altLang="zh-CN" sz="1800" kern="1200" dirty="0">
                <a:solidFill>
                  <a:srgbClr val="000000"/>
                </a:solidFill>
                <a:effectLst/>
                <a:latin typeface="方正楷体_GBK" panose="03000509000000000000" pitchFamily="65" charset="-122"/>
                <a:ea typeface="方正楷体_GBK" panose="03000509000000000000" pitchFamily="65" charset="-122"/>
                <a:cs typeface="思源黑体"/>
              </a:rPr>
              <a:t>c</a:t>
            </a:r>
            <a:r>
              <a:rPr lang="zh-CN" altLang="zh-CN" sz="1800" kern="1200" dirty="0">
                <a:solidFill>
                  <a:srgbClr val="000000"/>
                </a:solidFill>
                <a:effectLst/>
                <a:latin typeface="方正楷体_GBK" panose="03000509000000000000" pitchFamily="65" charset="-122"/>
                <a:ea typeface="方正楷体_GBK" panose="03000509000000000000" pitchFamily="65" charset="-122"/>
                <a:cs typeface="思源黑体"/>
              </a:rPr>
              <a:t>）定子绕组</a:t>
            </a:r>
            <a:r>
              <a:rPr lang="en-US" altLang="zh-CN" sz="1800" kern="1200" dirty="0">
                <a:solidFill>
                  <a:srgbClr val="000000"/>
                </a:solidFill>
                <a:effectLst/>
                <a:latin typeface="方正楷体_GBK" panose="03000509000000000000" pitchFamily="65" charset="-122"/>
                <a:ea typeface="方正楷体_GBK" panose="03000509000000000000" pitchFamily="65" charset="-122"/>
                <a:cs typeface="思源黑体"/>
              </a:rPr>
              <a:t>22</a:t>
            </a:r>
            <a:r>
              <a:rPr lang="zh-CN" altLang="zh-CN" sz="1800" kern="1200" dirty="0">
                <a:solidFill>
                  <a:srgbClr val="000000"/>
                </a:solidFill>
                <a:effectLst/>
                <a:latin typeface="方正楷体_GBK" panose="03000509000000000000" pitchFamily="65" charset="-122"/>
                <a:ea typeface="方正楷体_GBK" panose="03000509000000000000" pitchFamily="65" charset="-122"/>
                <a:cs typeface="思源黑体"/>
              </a:rPr>
              <a:t>＇得电时，转子凸极</a:t>
            </a:r>
            <a:r>
              <a:rPr lang="en-US" altLang="zh-CN" sz="1800" kern="1200" dirty="0">
                <a:solidFill>
                  <a:srgbClr val="000000"/>
                </a:solidFill>
                <a:effectLst/>
                <a:latin typeface="方正楷体_GBK" panose="03000509000000000000" pitchFamily="65" charset="-122"/>
                <a:ea typeface="方正楷体_GBK" panose="03000509000000000000" pitchFamily="65" charset="-122"/>
                <a:cs typeface="思源黑体"/>
              </a:rPr>
              <a:t>BD</a:t>
            </a:r>
            <a:r>
              <a:rPr lang="zh-CN" altLang="zh-CN" sz="1800" kern="1200" dirty="0">
                <a:solidFill>
                  <a:srgbClr val="000000"/>
                </a:solidFill>
                <a:effectLst/>
                <a:latin typeface="方正楷体_GBK" panose="03000509000000000000" pitchFamily="65" charset="-122"/>
                <a:ea typeface="方正楷体_GBK" panose="03000509000000000000" pitchFamily="65" charset="-122"/>
                <a:cs typeface="思源黑体"/>
              </a:rPr>
              <a:t>受力情况</a:t>
            </a:r>
            <a:endParaRPr lang="zh-CN" altLang="zh-CN" sz="1800" kern="100" dirty="0">
              <a:effectLst/>
              <a:latin typeface="方正楷体_GBK" panose="03000509000000000000" pitchFamily="65" charset="-122"/>
              <a:ea typeface="方正楷体_GBK" panose="03000509000000000000" pitchFamily="65" charset="-122"/>
              <a:cs typeface="Times New Roman" panose="02020603050405020304" pitchFamily="18" charset="0"/>
            </a:endParaRPr>
          </a:p>
        </p:txBody>
      </p:sp>
      <p:sp>
        <p:nvSpPr>
          <p:cNvPr id="17" name="文本框 16">
            <a:extLst>
              <a:ext uri="{FF2B5EF4-FFF2-40B4-BE49-F238E27FC236}">
                <a16:creationId xmlns:a16="http://schemas.microsoft.com/office/drawing/2014/main" id="{F9DED17B-9F57-4831-884A-D657A9B78D42}"/>
              </a:ext>
            </a:extLst>
          </p:cNvPr>
          <p:cNvSpPr txBox="1"/>
          <p:nvPr/>
        </p:nvSpPr>
        <p:spPr>
          <a:xfrm>
            <a:off x="4970388" y="3149053"/>
            <a:ext cx="2640965" cy="369332"/>
          </a:xfrm>
          <a:prstGeom prst="rect">
            <a:avLst/>
          </a:prstGeom>
          <a:noFill/>
        </p:spPr>
        <p:txBody>
          <a:bodyPr wrap="square">
            <a:spAutoFit/>
          </a:bodyPr>
          <a:lstStyle/>
          <a:p>
            <a:pPr algn="just"/>
            <a:r>
              <a:rPr lang="zh-CN" altLang="zh-CN" sz="1800" b="1" kern="100" dirty="0">
                <a:effectLst/>
                <a:latin typeface="方正楷体_GBK" panose="03000509000000000000" pitchFamily="65" charset="-122"/>
                <a:ea typeface="方正楷体_GBK" panose="03000509000000000000" pitchFamily="65" charset="-122"/>
                <a:cs typeface="Times New Roman" panose="02020603050405020304" pitchFamily="18" charset="0"/>
              </a:rPr>
              <a:t>开关磁阻电机工作原理</a:t>
            </a:r>
            <a:endParaRPr lang="zh-CN" altLang="zh-CN" sz="1200" b="1" kern="100" dirty="0">
              <a:effectLst/>
              <a:latin typeface="方正楷体_GBK" panose="03000509000000000000" pitchFamily="65" charset="-122"/>
              <a:ea typeface="方正楷体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86646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389743" y="1465752"/>
            <a:ext cx="11802257" cy="4749057"/>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四、开关磁阻电机的结构与工作原理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en-US" altLang="zh-CN" sz="2000" dirty="0">
                <a:latin typeface="方正楷体_GBK" panose="03000509000000000000" pitchFamily="65" charset="-122"/>
                <a:ea typeface="方正楷体_GBK" panose="03000509000000000000" pitchFamily="65" charset="-122"/>
              </a:rPr>
              <a:t>3. </a:t>
            </a:r>
            <a:r>
              <a:rPr lang="zh-CN" altLang="en-US" sz="2000" dirty="0">
                <a:latin typeface="方正楷体_GBK" panose="03000509000000000000" pitchFamily="65" charset="-122"/>
                <a:ea typeface="方正楷体_GBK" panose="03000509000000000000" pitchFamily="65" charset="-122"/>
              </a:rPr>
              <a:t>开关磁阻电机工作原理</a:t>
            </a:r>
            <a:endParaRPr lang="en-US" altLang="zh-CN" sz="2000" dirty="0">
              <a:latin typeface="方正楷体_GBK" panose="03000509000000000000" pitchFamily="65" charset="-122"/>
              <a:ea typeface="方正楷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当定子绕组</a:t>
            </a:r>
            <a:r>
              <a:rPr lang="en-US" altLang="zh-CN" sz="2000" dirty="0">
                <a:latin typeface="方正楷体_GBK" panose="03000509000000000000" pitchFamily="65" charset="-122"/>
                <a:ea typeface="方正楷体_GBK" panose="03000509000000000000" pitchFamily="65" charset="-122"/>
              </a:rPr>
              <a:t>11</a:t>
            </a:r>
            <a:r>
              <a:rPr lang="zh-CN" altLang="en-US" sz="2000" dirty="0">
                <a:latin typeface="方正楷体_GBK" panose="03000509000000000000" pitchFamily="65" charset="-122"/>
                <a:ea typeface="方正楷体_GBK" panose="03000509000000000000" pitchFamily="65" charset="-122"/>
              </a:rPr>
              <a:t>＇得电时，</a:t>
            </a: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凸极产生的磁场为</a:t>
            </a:r>
            <a:r>
              <a:rPr lang="en-US" altLang="zh-CN" sz="2000" dirty="0">
                <a:latin typeface="方正楷体_GBK" panose="03000509000000000000" pitchFamily="65" charset="-122"/>
                <a:ea typeface="方正楷体_GBK" panose="03000509000000000000" pitchFamily="65" charset="-122"/>
              </a:rPr>
              <a:t>N,1</a:t>
            </a:r>
            <a:r>
              <a:rPr lang="zh-CN" altLang="en-US" sz="2000" dirty="0">
                <a:latin typeface="方正楷体_GBK" panose="03000509000000000000" pitchFamily="65" charset="-122"/>
                <a:ea typeface="方正楷体_GBK" panose="03000509000000000000" pitchFamily="65" charset="-122"/>
              </a:rPr>
              <a:t>＇凸极产生的磁场为</a:t>
            </a:r>
            <a:r>
              <a:rPr lang="en-US" altLang="zh-CN" sz="2000" dirty="0">
                <a:latin typeface="方正楷体_GBK" panose="03000509000000000000" pitchFamily="65" charset="-122"/>
                <a:ea typeface="方正楷体_GBK" panose="03000509000000000000" pitchFamily="65" charset="-122"/>
              </a:rPr>
              <a:t>S</a:t>
            </a:r>
            <a:r>
              <a:rPr lang="zh-CN" altLang="en-US" sz="2000" dirty="0">
                <a:latin typeface="方正楷体_GBK" panose="03000509000000000000" pitchFamily="65" charset="-122"/>
                <a:ea typeface="方正楷体_GBK" panose="03000509000000000000" pitchFamily="65" charset="-122"/>
              </a:rPr>
              <a:t>，如上图（</a:t>
            </a:r>
            <a:r>
              <a:rPr lang="en-US" altLang="zh-CN" sz="2000" dirty="0">
                <a:latin typeface="方正楷体_GBK" panose="03000509000000000000" pitchFamily="65" charset="-122"/>
                <a:ea typeface="方正楷体_GBK" panose="03000509000000000000" pitchFamily="65" charset="-122"/>
              </a:rPr>
              <a:t>a</a:t>
            </a:r>
            <a:r>
              <a:rPr lang="zh-CN" altLang="en-US" sz="2000" dirty="0">
                <a:latin typeface="方正楷体_GBK" panose="03000509000000000000" pitchFamily="65" charset="-122"/>
                <a:ea typeface="方正楷体_GBK" panose="03000509000000000000" pitchFamily="65" charset="-122"/>
              </a:rPr>
              <a:t>）所示。根据磁阻最小原理可知，转子凸极</a:t>
            </a:r>
            <a:r>
              <a:rPr lang="en-US" altLang="zh-CN" sz="2000" dirty="0">
                <a:latin typeface="方正楷体_GBK" panose="03000509000000000000" pitchFamily="65" charset="-122"/>
                <a:ea typeface="方正楷体_GBK" panose="03000509000000000000" pitchFamily="65" charset="-122"/>
              </a:rPr>
              <a:t>AC</a:t>
            </a:r>
            <a:r>
              <a:rPr lang="zh-CN" altLang="en-US" sz="2000" dirty="0">
                <a:latin typeface="方正楷体_GBK" panose="03000509000000000000" pitchFamily="65" charset="-122"/>
                <a:ea typeface="方正楷体_GBK" panose="03000509000000000000" pitchFamily="65" charset="-122"/>
              </a:rPr>
              <a:t>受到逆时针方向的磁转矩作用力，于是转子开始转动；当转到上图（</a:t>
            </a:r>
            <a:r>
              <a:rPr lang="en-US" altLang="zh-CN" sz="2000" dirty="0">
                <a:latin typeface="方正楷体_GBK" panose="03000509000000000000" pitchFamily="65" charset="-122"/>
                <a:ea typeface="方正楷体_GBK" panose="03000509000000000000" pitchFamily="65" charset="-122"/>
              </a:rPr>
              <a:t>b</a:t>
            </a:r>
            <a:r>
              <a:rPr lang="zh-CN" altLang="en-US" sz="2000" dirty="0">
                <a:latin typeface="方正楷体_GBK" panose="03000509000000000000" pitchFamily="65" charset="-122"/>
                <a:ea typeface="方正楷体_GBK" panose="03000509000000000000" pitchFamily="65" charset="-122"/>
              </a:rPr>
              <a:t>）所示位置时，定子凸极</a:t>
            </a:r>
            <a:r>
              <a:rPr lang="en-US" altLang="zh-CN" sz="2000" dirty="0">
                <a:latin typeface="方正楷体_GBK" panose="03000509000000000000" pitchFamily="65" charset="-122"/>
                <a:ea typeface="方正楷体_GBK" panose="03000509000000000000" pitchFamily="65" charset="-122"/>
              </a:rPr>
              <a:t>11</a:t>
            </a:r>
            <a:r>
              <a:rPr lang="zh-CN" altLang="en-US" sz="2000" dirty="0">
                <a:latin typeface="方正楷体_GBK" panose="03000509000000000000" pitchFamily="65" charset="-122"/>
                <a:ea typeface="方正楷体_GBK" panose="03000509000000000000" pitchFamily="65" charset="-122"/>
              </a:rPr>
              <a:t>＇与转子凸极</a:t>
            </a:r>
            <a:r>
              <a:rPr lang="en-US" altLang="zh-CN" sz="2000" dirty="0">
                <a:latin typeface="方正楷体_GBK" panose="03000509000000000000" pitchFamily="65" charset="-122"/>
                <a:ea typeface="方正楷体_GBK" panose="03000509000000000000" pitchFamily="65" charset="-122"/>
              </a:rPr>
              <a:t>AC</a:t>
            </a:r>
            <a:r>
              <a:rPr lang="zh-CN" altLang="en-US" sz="2000" dirty="0">
                <a:latin typeface="方正楷体_GBK" panose="03000509000000000000" pitchFamily="65" charset="-122"/>
                <a:ea typeface="方正楷体_GBK" panose="03000509000000000000" pitchFamily="65" charset="-122"/>
              </a:rPr>
              <a:t>对齐，此时磁阻最小，磁转矩为</a:t>
            </a:r>
            <a:r>
              <a:rPr lang="en-US" altLang="zh-CN" sz="2000" dirty="0">
                <a:latin typeface="方正楷体_GBK" panose="03000509000000000000" pitchFamily="65" charset="-122"/>
                <a:ea typeface="方正楷体_GBK" panose="03000509000000000000" pitchFamily="65" charset="-122"/>
              </a:rPr>
              <a:t>0</a:t>
            </a:r>
            <a:r>
              <a:rPr lang="zh-CN" altLang="en-US" sz="2000" dirty="0">
                <a:latin typeface="方正楷体_GBK" panose="03000509000000000000" pitchFamily="65" charset="-122"/>
                <a:ea typeface="方正楷体_GBK" panose="03000509000000000000" pitchFamily="65" charset="-122"/>
              </a:rPr>
              <a:t>，转子不再转动。这时若切断</a:t>
            </a:r>
            <a:r>
              <a:rPr lang="en-US" altLang="zh-CN" sz="2000" dirty="0">
                <a:latin typeface="方正楷体_GBK" panose="03000509000000000000" pitchFamily="65" charset="-122"/>
                <a:ea typeface="方正楷体_GBK" panose="03000509000000000000" pitchFamily="65" charset="-122"/>
              </a:rPr>
              <a:t>11</a:t>
            </a:r>
            <a:r>
              <a:rPr lang="zh-CN" altLang="en-US" sz="2000" dirty="0">
                <a:latin typeface="方正楷体_GBK" panose="03000509000000000000" pitchFamily="65" charset="-122"/>
                <a:ea typeface="方正楷体_GBK" panose="03000509000000000000" pitchFamily="65" charset="-122"/>
              </a:rPr>
              <a:t>＇绕组供电，而接通</a:t>
            </a:r>
            <a:r>
              <a:rPr lang="en-US" altLang="zh-CN" sz="2000" dirty="0">
                <a:latin typeface="方正楷体_GBK" panose="03000509000000000000" pitchFamily="65" charset="-122"/>
                <a:ea typeface="方正楷体_GBK" panose="03000509000000000000" pitchFamily="65" charset="-122"/>
              </a:rPr>
              <a:t>22</a:t>
            </a:r>
            <a:r>
              <a:rPr lang="zh-CN" altLang="en-US" sz="2000" dirty="0">
                <a:latin typeface="方正楷体_GBK" panose="03000509000000000000" pitchFamily="65" charset="-122"/>
                <a:ea typeface="方正楷体_GBK" panose="03000509000000000000" pitchFamily="65" charset="-122"/>
              </a:rPr>
              <a:t>＇绕组供电，定子凸极</a:t>
            </a:r>
            <a:r>
              <a:rPr lang="en-US" altLang="zh-CN" sz="2000" dirty="0">
                <a:latin typeface="方正楷体_GBK" panose="03000509000000000000" pitchFamily="65" charset="-122"/>
                <a:ea typeface="方正楷体_GBK" panose="03000509000000000000" pitchFamily="65" charset="-122"/>
              </a:rPr>
              <a:t>2</a:t>
            </a:r>
            <a:r>
              <a:rPr lang="zh-CN" altLang="en-US" sz="2000" dirty="0">
                <a:latin typeface="方正楷体_GBK" panose="03000509000000000000" pitchFamily="65" charset="-122"/>
                <a:ea typeface="方正楷体_GBK" panose="03000509000000000000" pitchFamily="65" charset="-122"/>
              </a:rPr>
              <a:t>产生的磁场为</a:t>
            </a:r>
            <a:r>
              <a:rPr lang="en-US" altLang="zh-CN" sz="2000" dirty="0">
                <a:latin typeface="方正楷体_GBK" panose="03000509000000000000" pitchFamily="65" charset="-122"/>
                <a:ea typeface="方正楷体_GBK" panose="03000509000000000000" pitchFamily="65" charset="-122"/>
              </a:rPr>
              <a:t>N</a:t>
            </a:r>
            <a:r>
              <a:rPr lang="zh-CN" altLang="en-US" sz="2000" dirty="0">
                <a:latin typeface="方正楷体_GBK" panose="03000509000000000000" pitchFamily="65" charset="-122"/>
                <a:ea typeface="方正楷体_GBK" panose="03000509000000000000" pitchFamily="65" charset="-122"/>
              </a:rPr>
              <a:t>，凸极</a:t>
            </a:r>
            <a:r>
              <a:rPr lang="en-US" altLang="zh-CN" sz="2000" dirty="0">
                <a:latin typeface="方正楷体_GBK" panose="03000509000000000000" pitchFamily="65" charset="-122"/>
                <a:ea typeface="方正楷体_GBK" panose="03000509000000000000" pitchFamily="65" charset="-122"/>
              </a:rPr>
              <a:t>2</a:t>
            </a:r>
            <a:r>
              <a:rPr lang="zh-CN" altLang="en-US" sz="2000" dirty="0">
                <a:latin typeface="方正楷体_GBK" panose="03000509000000000000" pitchFamily="65" charset="-122"/>
                <a:ea typeface="方正楷体_GBK" panose="03000509000000000000" pitchFamily="65" charset="-122"/>
              </a:rPr>
              <a:t>＇产生的磁场为</a:t>
            </a:r>
            <a:r>
              <a:rPr lang="en-US" altLang="zh-CN" sz="2000" dirty="0">
                <a:latin typeface="方正楷体_GBK" panose="03000509000000000000" pitchFamily="65" charset="-122"/>
                <a:ea typeface="方正楷体_GBK" panose="03000509000000000000" pitchFamily="65" charset="-122"/>
              </a:rPr>
              <a:t>S</a:t>
            </a:r>
            <a:r>
              <a:rPr lang="zh-CN" altLang="en-US" sz="2000" dirty="0">
                <a:latin typeface="方正楷体_GBK" panose="03000509000000000000" pitchFamily="65" charset="-122"/>
                <a:ea typeface="方正楷体_GBK" panose="03000509000000000000" pitchFamily="65" charset="-122"/>
              </a:rPr>
              <a:t>；如上图（</a:t>
            </a:r>
            <a:r>
              <a:rPr lang="en-US" altLang="zh-CN" sz="2000" dirty="0">
                <a:latin typeface="方正楷体_GBK" panose="03000509000000000000" pitchFamily="65" charset="-122"/>
                <a:ea typeface="方正楷体_GBK" panose="03000509000000000000" pitchFamily="65" charset="-122"/>
              </a:rPr>
              <a:t>c</a:t>
            </a:r>
            <a:r>
              <a:rPr lang="zh-CN" altLang="en-US" sz="2000" dirty="0">
                <a:latin typeface="方正楷体_GBK" panose="03000509000000000000" pitchFamily="65" charset="-122"/>
                <a:ea typeface="方正楷体_GBK" panose="03000509000000000000" pitchFamily="65" charset="-122"/>
              </a:rPr>
              <a:t>）所示，转子凸极</a:t>
            </a:r>
            <a:r>
              <a:rPr lang="en-US" altLang="zh-CN" sz="2000" dirty="0">
                <a:latin typeface="方正楷体_GBK" panose="03000509000000000000" pitchFamily="65" charset="-122"/>
                <a:ea typeface="方正楷体_GBK" panose="03000509000000000000" pitchFamily="65" charset="-122"/>
              </a:rPr>
              <a:t>BD</a:t>
            </a:r>
            <a:r>
              <a:rPr lang="zh-CN" altLang="en-US" sz="2000" dirty="0">
                <a:latin typeface="方正楷体_GBK" panose="03000509000000000000" pitchFamily="65" charset="-122"/>
                <a:ea typeface="方正楷体_GBK" panose="03000509000000000000" pitchFamily="65" charset="-122"/>
              </a:rPr>
              <a:t>受到逆时针方向的磁转矩作用力，于是转子继续转动。</a:t>
            </a:r>
          </a:p>
          <a:p>
            <a:pPr>
              <a:lnSpc>
                <a:spcPct val="150000"/>
              </a:lnSpc>
            </a:pPr>
            <a:r>
              <a:rPr lang="zh-CN" altLang="en-US" sz="2000" dirty="0">
                <a:latin typeface="方正楷体_GBK" panose="03000509000000000000" pitchFamily="65" charset="-122"/>
                <a:ea typeface="方正楷体_GBK" panose="03000509000000000000" pitchFamily="65" charset="-122"/>
              </a:rPr>
              <a:t>如果按</a:t>
            </a:r>
            <a:r>
              <a:rPr lang="en-US" altLang="zh-CN" sz="2000" dirty="0">
                <a:latin typeface="方正楷体_GBK" panose="03000509000000000000" pitchFamily="65" charset="-122"/>
                <a:ea typeface="方正楷体_GBK" panose="03000509000000000000" pitchFamily="65" charset="-122"/>
              </a:rPr>
              <a:t>11</a:t>
            </a: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22</a:t>
            </a: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33</a:t>
            </a:r>
            <a:r>
              <a:rPr lang="zh-CN" altLang="en-US" sz="2000" dirty="0">
                <a:latin typeface="方正楷体_GBK" panose="03000509000000000000" pitchFamily="65" charset="-122"/>
                <a:ea typeface="方正楷体_GBK" panose="03000509000000000000" pitchFamily="65" charset="-122"/>
              </a:rPr>
              <a:t>＇的顺序切换定子绕组电源，转子将按逆时针方向旋转。</a:t>
            </a:r>
          </a:p>
          <a:p>
            <a:pPr>
              <a:lnSpc>
                <a:spcPct val="150000"/>
              </a:lnSpc>
            </a:pPr>
            <a:r>
              <a:rPr lang="zh-CN" altLang="en-US" sz="2000" dirty="0">
                <a:latin typeface="方正楷体_GBK" panose="03000509000000000000" pitchFamily="65" charset="-122"/>
                <a:ea typeface="方正楷体_GBK" panose="03000509000000000000" pitchFamily="65" charset="-122"/>
              </a:rPr>
              <a:t>如果按</a:t>
            </a:r>
            <a:r>
              <a:rPr lang="en-US" altLang="zh-CN" sz="2000" dirty="0">
                <a:latin typeface="方正楷体_GBK" panose="03000509000000000000" pitchFamily="65" charset="-122"/>
                <a:ea typeface="方正楷体_GBK" panose="03000509000000000000" pitchFamily="65" charset="-122"/>
              </a:rPr>
              <a:t>11</a:t>
            </a: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33</a:t>
            </a: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22</a:t>
            </a:r>
            <a:r>
              <a:rPr lang="zh-CN" altLang="en-US" sz="2000" dirty="0">
                <a:latin typeface="方正楷体_GBK" panose="03000509000000000000" pitchFamily="65" charset="-122"/>
                <a:ea typeface="方正楷体_GBK" panose="03000509000000000000" pitchFamily="65" charset="-122"/>
              </a:rPr>
              <a:t>＇的顺序切换定子绕组电源，转子将按顺时针方向旋转。</a:t>
            </a:r>
          </a:p>
          <a:p>
            <a:pPr>
              <a:lnSpc>
                <a:spcPct val="150000"/>
              </a:lnSpc>
            </a:pPr>
            <a:endParaRPr lang="zh-CN" altLang="en-US" sz="2000" dirty="0">
              <a:latin typeface="方正楷体_GBK" panose="03000509000000000000" pitchFamily="65" charset="-122"/>
              <a:ea typeface="方正楷体_GBK" panose="03000509000000000000" pitchFamily="65" charset="-122"/>
            </a:endParaRPr>
          </a:p>
        </p:txBody>
      </p:sp>
      <p:sp>
        <p:nvSpPr>
          <p:cNvPr id="9" name="Rectangle 8">
            <a:extLst>
              <a:ext uri="{FF2B5EF4-FFF2-40B4-BE49-F238E27FC236}">
                <a16:creationId xmlns:a16="http://schemas.microsoft.com/office/drawing/2014/main" id="{3607DCF5-8FDA-41D8-8DA7-9E5AC1EF8587}"/>
              </a:ext>
            </a:extLst>
          </p:cNvPr>
          <p:cNvSpPr>
            <a:spLocks noChangeArrowheads="1"/>
          </p:cNvSpPr>
          <p:nvPr/>
        </p:nvSpPr>
        <p:spPr bwMode="auto">
          <a:xfrm>
            <a:off x="6082118" y="987423"/>
            <a:ext cx="3150561" cy="393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3613638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822533"/>
            <a:ext cx="6907237" cy="523220"/>
          </a:xfrm>
          <a:prstGeom prst="rect">
            <a:avLst/>
          </a:prstGeom>
          <a:noFill/>
        </p:spPr>
        <p:txBody>
          <a:bodyPr wrap="square" rtlCol="0">
            <a:spAutoFit/>
          </a:bodyPr>
          <a:lstStyle/>
          <a:p>
            <a:pPr algn="ctr"/>
            <a:r>
              <a:rPr lang="zh-CN" altLang="en-US" sz="2800">
                <a:latin typeface="方正黑体_GBK" panose="03000509000000000000" pitchFamily="65" charset="-122"/>
                <a:ea typeface="方正黑体_GBK" panose="03000509000000000000" pitchFamily="65" charset="-122"/>
              </a:rPr>
              <a:t>学习任务一 新能源汽车驱动电机的检修</a:t>
            </a:r>
            <a:endParaRPr lang="zh-CN" altLang="en-US" sz="2800" dirty="0">
              <a:latin typeface="方正黑体_GBK" panose="03000509000000000000" pitchFamily="65" charset="-122"/>
              <a:ea typeface="方正黑体_GBK" panose="03000509000000000000" pitchFamily="65" charset="-122"/>
            </a:endParaRPr>
          </a:p>
        </p:txBody>
      </p:sp>
      <p:sp>
        <p:nvSpPr>
          <p:cNvPr id="4" name="文本框 3">
            <a:extLst>
              <a:ext uri="{FF2B5EF4-FFF2-40B4-BE49-F238E27FC236}">
                <a16:creationId xmlns:a16="http://schemas.microsoft.com/office/drawing/2014/main" id="{EA9D4630-F92E-49B1-9E18-42C68BBACCB4}"/>
              </a:ext>
            </a:extLst>
          </p:cNvPr>
          <p:cNvSpPr txBox="1"/>
          <p:nvPr/>
        </p:nvSpPr>
        <p:spPr>
          <a:xfrm>
            <a:off x="389743" y="1300862"/>
            <a:ext cx="11802257" cy="6595716"/>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四、开关磁阻电机的结构与工作原理</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en-US" altLang="zh-CN" sz="2000" dirty="0">
                <a:latin typeface="方正楷体_GBK" panose="03000509000000000000" pitchFamily="65" charset="-122"/>
                <a:ea typeface="方正楷体_GBK" panose="03000509000000000000" pitchFamily="65" charset="-122"/>
              </a:rPr>
              <a:t>4.</a:t>
            </a:r>
            <a:r>
              <a:rPr lang="zh-CN" altLang="en-US" sz="2000" dirty="0">
                <a:latin typeface="方正楷体_GBK" panose="03000509000000000000" pitchFamily="65" charset="-122"/>
                <a:ea typeface="方正楷体_GBK" panose="03000509000000000000" pitchFamily="65" charset="-122"/>
              </a:rPr>
              <a:t>开关磁阻电机的特点</a:t>
            </a: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）开关磁阻电机的优点</a:t>
            </a:r>
          </a:p>
          <a:p>
            <a:pPr>
              <a:lnSpc>
                <a:spcPct val="150000"/>
              </a:lnSpc>
            </a:pPr>
            <a:r>
              <a:rPr lang="zh-CN" altLang="en-US" sz="2000" dirty="0">
                <a:latin typeface="方正楷体_GBK" panose="03000509000000000000" pitchFamily="65" charset="-122"/>
                <a:ea typeface="方正楷体_GBK" panose="03000509000000000000" pitchFamily="65" charset="-122"/>
              </a:rPr>
              <a:t>①结构简单，成本低。转子上没有任何形式的绕组。定子有几个集中绕组，因此制造简便，绝缘容易。</a:t>
            </a:r>
          </a:p>
          <a:p>
            <a:pPr>
              <a:lnSpc>
                <a:spcPct val="150000"/>
              </a:lnSpc>
            </a:pPr>
            <a:r>
              <a:rPr lang="zh-CN" altLang="en-US" sz="2000" dirty="0">
                <a:latin typeface="方正楷体_GBK" panose="03000509000000000000" pitchFamily="65" charset="-122"/>
                <a:ea typeface="方正楷体_GBK" panose="03000509000000000000" pitchFamily="65" charset="-122"/>
              </a:rPr>
              <a:t>②功率电路简单可靠只需单方向绕组电流。故功率电路可以做到每相一个功率开关，从根本上避免了直通短路现象。</a:t>
            </a:r>
          </a:p>
          <a:p>
            <a:pPr>
              <a:lnSpc>
                <a:spcPct val="150000"/>
              </a:lnSpc>
            </a:pPr>
            <a:r>
              <a:rPr lang="zh-CN" altLang="en-US" sz="2000" dirty="0">
                <a:latin typeface="方正楷体_GBK" panose="03000509000000000000" pitchFamily="65" charset="-122"/>
                <a:ea typeface="方正楷体_GBK" panose="03000509000000000000" pitchFamily="65" charset="-122"/>
              </a:rPr>
              <a:t>③各相可以独立工作，可靠性高。各相绕组和磁路相互独立，各自在一定轴角范围内产生电磁转矩。</a:t>
            </a:r>
          </a:p>
          <a:p>
            <a:pPr>
              <a:lnSpc>
                <a:spcPct val="150000"/>
              </a:lnSpc>
            </a:pPr>
            <a:r>
              <a:rPr lang="en-US" altLang="zh-CN" sz="2000" dirty="0">
                <a:latin typeface="方正楷体_GBK" panose="03000509000000000000" pitchFamily="65" charset="-122"/>
                <a:ea typeface="方正楷体_GBK" panose="03000509000000000000" pitchFamily="65" charset="-122"/>
              </a:rPr>
              <a:t>2</a:t>
            </a:r>
            <a:r>
              <a:rPr lang="zh-CN" altLang="en-US" sz="2000" dirty="0">
                <a:latin typeface="方正楷体_GBK" panose="03000509000000000000" pitchFamily="65" charset="-122"/>
                <a:ea typeface="方正楷体_GBK" panose="03000509000000000000" pitchFamily="65" charset="-122"/>
              </a:rPr>
              <a:t>）开关磁阻电机的缺点</a:t>
            </a:r>
          </a:p>
          <a:p>
            <a:pPr>
              <a:lnSpc>
                <a:spcPct val="150000"/>
              </a:lnSpc>
            </a:pPr>
            <a:r>
              <a:rPr lang="zh-CN" altLang="en-US" sz="2000" dirty="0">
                <a:latin typeface="方正楷体_GBK" panose="03000509000000000000" pitchFamily="65" charset="-122"/>
                <a:ea typeface="方正楷体_GBK" panose="03000509000000000000" pitchFamily="65" charset="-122"/>
              </a:rPr>
              <a:t>①转矩有脉动现象。开关磁阻电动机的磁场是跳跃性旋转的，使得开关磁阻电动机输出的转速与转矩产生脉动现象。</a:t>
            </a:r>
          </a:p>
          <a:p>
            <a:pPr>
              <a:lnSpc>
                <a:spcPct val="150000"/>
              </a:lnSpc>
            </a:pPr>
            <a:r>
              <a:rPr lang="zh-CN" altLang="en-US" sz="2000" dirty="0">
                <a:latin typeface="方正楷体_GBK" panose="03000509000000000000" pitchFamily="65" charset="-122"/>
                <a:ea typeface="方正楷体_GBK" panose="03000509000000000000" pitchFamily="65" charset="-122"/>
              </a:rPr>
              <a:t>②振动与噪声。转速与转矩有脉动现象，加上单边磁拉力的作用，一般产生的振动与噪声比其他类型的电动机大。</a:t>
            </a:r>
          </a:p>
          <a:p>
            <a:pPr>
              <a:lnSpc>
                <a:spcPct val="150000"/>
              </a:lnSpc>
            </a:pPr>
            <a:endParaRPr lang="zh-CN" altLang="en-US" sz="2000" dirty="0">
              <a:latin typeface="方正楷体_GBK" panose="03000509000000000000" pitchFamily="65" charset="-122"/>
              <a:ea typeface="方正楷体_GBK" panose="03000509000000000000" pitchFamily="65" charset="-122"/>
            </a:endParaRPr>
          </a:p>
          <a:p>
            <a:pPr>
              <a:lnSpc>
                <a:spcPct val="150000"/>
              </a:lnSpc>
            </a:pPr>
            <a:endParaRPr lang="zh-CN" altLang="en-US" sz="2000" dirty="0">
              <a:latin typeface="方正楷体_GBK" panose="03000509000000000000" pitchFamily="65" charset="-122"/>
              <a:ea typeface="方正楷体_GBK" panose="03000509000000000000" pitchFamily="65" charset="-122"/>
            </a:endParaRPr>
          </a:p>
        </p:txBody>
      </p:sp>
      <p:sp>
        <p:nvSpPr>
          <p:cNvPr id="9" name="Rectangle 8">
            <a:extLst>
              <a:ext uri="{FF2B5EF4-FFF2-40B4-BE49-F238E27FC236}">
                <a16:creationId xmlns:a16="http://schemas.microsoft.com/office/drawing/2014/main" id="{3607DCF5-8FDA-41D8-8DA7-9E5AC1EF8587}"/>
              </a:ext>
            </a:extLst>
          </p:cNvPr>
          <p:cNvSpPr>
            <a:spLocks noChangeArrowheads="1"/>
          </p:cNvSpPr>
          <p:nvPr/>
        </p:nvSpPr>
        <p:spPr bwMode="auto">
          <a:xfrm>
            <a:off x="6082118" y="987423"/>
            <a:ext cx="3150561" cy="393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4105458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BE11E8F-270C-4564-9EBD-F6EC8D4F1A03}"/>
              </a:ext>
            </a:extLst>
          </p:cNvPr>
          <p:cNvSpPr/>
          <p:nvPr/>
        </p:nvSpPr>
        <p:spPr>
          <a:xfrm>
            <a:off x="4772560" y="2306153"/>
            <a:ext cx="2646879" cy="1569660"/>
          </a:xfrm>
          <a:prstGeom prst="rect">
            <a:avLst/>
          </a:prstGeom>
          <a:noFill/>
        </p:spPr>
        <p:txBody>
          <a:bodyPr wrap="none" lIns="91440" tIns="45720" rIns="91440" bIns="45720">
            <a:spAutoFit/>
          </a:bodyPr>
          <a:lstStyle/>
          <a:p>
            <a:pPr algn="ctr"/>
            <a:r>
              <a:rPr lang="zh-CN" altLang="en-US" sz="9600" b="1" cap="none" spc="0" dirty="0">
                <a:ln w="12700" cmpd="sng">
                  <a:solidFill>
                    <a:schemeClr val="accent4"/>
                  </a:solidFill>
                  <a:prstDash val="solid"/>
                </a:ln>
                <a:solidFill>
                  <a:schemeClr val="accent1"/>
                </a:solidFill>
                <a:effectLst/>
              </a:rPr>
              <a:t>谢谢</a:t>
            </a:r>
          </a:p>
        </p:txBody>
      </p:sp>
    </p:spTree>
    <p:extLst>
      <p:ext uri="{BB962C8B-B14F-4D97-AF65-F5344CB8AC3E}">
        <p14:creationId xmlns:p14="http://schemas.microsoft.com/office/powerpoint/2010/main" val="3302881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762302" y="1032395"/>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44769" y="1811317"/>
            <a:ext cx="6907237" cy="582211"/>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学习导引图</a:t>
            </a:r>
            <a:endParaRPr lang="zh-CN" altLang="en-US" sz="2000" dirty="0">
              <a:latin typeface="方正黑体_GBK" panose="03000509000000000000" pitchFamily="65" charset="-122"/>
              <a:ea typeface="方正黑体_GBK" panose="03000509000000000000" pitchFamily="65" charset="-122"/>
            </a:endParaRPr>
          </a:p>
        </p:txBody>
      </p:sp>
      <p:graphicFrame>
        <p:nvGraphicFramePr>
          <p:cNvPr id="5" name="图示 4">
            <a:extLst>
              <a:ext uri="{FF2B5EF4-FFF2-40B4-BE49-F238E27FC236}">
                <a16:creationId xmlns:a16="http://schemas.microsoft.com/office/drawing/2014/main" id="{9B5F3C37-74E2-4343-A86B-40BBE0C6DC45}"/>
              </a:ext>
            </a:extLst>
          </p:cNvPr>
          <p:cNvGraphicFramePr/>
          <p:nvPr>
            <p:extLst>
              <p:ext uri="{D42A27DB-BD31-4B8C-83A1-F6EECF244321}">
                <p14:modId xmlns:p14="http://schemas.microsoft.com/office/powerpoint/2010/main" val="622779542"/>
              </p:ext>
            </p:extLst>
          </p:nvPr>
        </p:nvGraphicFramePr>
        <p:xfrm>
          <a:off x="3214468" y="2102422"/>
          <a:ext cx="7687994" cy="45304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64039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59759" y="1691395"/>
            <a:ext cx="10208109" cy="5210722"/>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一、驱动电机及其控制总要求</a:t>
            </a:r>
            <a:endParaRPr lang="en-US" altLang="zh-CN" sz="2400" dirty="0">
              <a:latin typeface="方正黑体_GBK" panose="03000509000000000000" pitchFamily="65" charset="-122"/>
              <a:ea typeface="方正黑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理想的新能源汽 车电机驱动系统需要满足以下条件。</a:t>
            </a:r>
            <a:endParaRPr lang="en-US" altLang="zh-CN" sz="2000" dirty="0">
              <a:latin typeface="方正楷体_GBK" panose="03000509000000000000" pitchFamily="65" charset="-122"/>
              <a:ea typeface="方正楷体_GBK" panose="03000509000000000000" pitchFamily="65" charset="-122"/>
            </a:endParaRPr>
          </a:p>
          <a:p>
            <a:pPr>
              <a:lnSpc>
                <a:spcPct val="150000"/>
              </a:lnSpc>
            </a:pP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）有高功率密度和高效率。</a:t>
            </a:r>
          </a:p>
          <a:p>
            <a:pPr>
              <a:lnSpc>
                <a:spcPct val="150000"/>
              </a:lnSpc>
            </a:pPr>
            <a:r>
              <a:rPr lang="en-US" altLang="zh-CN" sz="2000" dirty="0">
                <a:latin typeface="方正楷体_GBK" panose="03000509000000000000" pitchFamily="65" charset="-122"/>
                <a:ea typeface="方正楷体_GBK" panose="03000509000000000000" pitchFamily="65" charset="-122"/>
              </a:rPr>
              <a:t>(2</a:t>
            </a:r>
            <a:r>
              <a:rPr lang="zh-CN" altLang="en-US" sz="2000" dirty="0">
                <a:latin typeface="方正楷体_GBK" panose="03000509000000000000" pitchFamily="65" charset="-122"/>
                <a:ea typeface="方正楷体_GBK" panose="03000509000000000000" pitchFamily="65" charset="-122"/>
              </a:rPr>
              <a:t>）具有较长的寿命和高可靠性，维修方便。</a:t>
            </a:r>
          </a:p>
          <a:p>
            <a:pPr>
              <a:lnSpc>
                <a:spcPct val="150000"/>
              </a:lnSpc>
            </a:pPr>
            <a:r>
              <a:rPr lang="en-US" altLang="zh-CN" sz="2000" dirty="0">
                <a:latin typeface="方正楷体_GBK" panose="03000509000000000000" pitchFamily="65" charset="-122"/>
                <a:ea typeface="方正楷体_GBK" panose="03000509000000000000" pitchFamily="65" charset="-122"/>
              </a:rPr>
              <a:t>(3</a:t>
            </a:r>
            <a:r>
              <a:rPr lang="zh-CN" altLang="en-US" sz="2000" dirty="0">
                <a:latin typeface="方正楷体_GBK" panose="03000509000000000000" pitchFamily="65" charset="-122"/>
                <a:ea typeface="方正楷体_GBK" panose="03000509000000000000" pitchFamily="65" charset="-122"/>
              </a:rPr>
              <a:t>）体积小，以适合汽车有限的空间要求。</a:t>
            </a:r>
          </a:p>
          <a:p>
            <a:pPr>
              <a:lnSpc>
                <a:spcPct val="150000"/>
              </a:lnSpc>
            </a:pP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4</a:t>
            </a:r>
            <a:r>
              <a:rPr lang="zh-CN" altLang="en-US" sz="2000" dirty="0">
                <a:latin typeface="方正楷体_GBK" panose="03000509000000000000" pitchFamily="65" charset="-122"/>
                <a:ea typeface="方正楷体_GBK" panose="03000509000000000000" pitchFamily="65" charset="-122"/>
              </a:rPr>
              <a:t>）电机应具有较宽的调速范围， 在低速运行时能提供较大转矩， 以满足启动和爬坡的要求：低转矩运行时能达到较高的速度， 以满足汽车在平坦路面高速行驶的要求。</a:t>
            </a:r>
          </a:p>
          <a:p>
            <a:pPr>
              <a:lnSpc>
                <a:spcPct val="150000"/>
              </a:lnSpc>
            </a:pPr>
            <a:r>
              <a:rPr lang="en-US" altLang="zh-CN" sz="2000" dirty="0">
                <a:latin typeface="方正楷体_GBK" panose="03000509000000000000" pitchFamily="65" charset="-122"/>
                <a:ea typeface="方正楷体_GBK" panose="03000509000000000000" pitchFamily="65" charset="-122"/>
              </a:rPr>
              <a:t>(5</a:t>
            </a:r>
            <a:r>
              <a:rPr lang="zh-CN" altLang="en-US" sz="2000" dirty="0">
                <a:latin typeface="方正楷体_GBK" panose="03000509000000000000" pitchFamily="65" charset="-122"/>
                <a:ea typeface="方正楷体_GBK" panose="03000509000000000000" pitchFamily="65" charset="-122"/>
              </a:rPr>
              <a:t>）瞬时功率大，过载能力强，过载系数应为</a:t>
            </a:r>
            <a:r>
              <a:rPr lang="en-US" altLang="zh-CN" sz="2000" dirty="0">
                <a:latin typeface="方正楷体_GBK" panose="03000509000000000000" pitchFamily="65" charset="-122"/>
                <a:ea typeface="方正楷体_GBK" panose="03000509000000000000" pitchFamily="65" charset="-122"/>
              </a:rPr>
              <a:t>3</a:t>
            </a:r>
            <a:r>
              <a:rPr lang="zh-CN" altLang="en-US" sz="2000" dirty="0">
                <a:latin typeface="方正楷体_GBK" panose="03000509000000000000" pitchFamily="65" charset="-122"/>
                <a:ea typeface="方正楷体_GBK" panose="03000509000000000000" pitchFamily="65" charset="-122"/>
              </a:rPr>
              <a:t>～</a:t>
            </a:r>
            <a:r>
              <a:rPr lang="en-US" altLang="zh-CN" sz="2000" dirty="0">
                <a:latin typeface="方正楷体_GBK" panose="03000509000000000000" pitchFamily="65" charset="-122"/>
                <a:ea typeface="方正楷体_GBK" panose="03000509000000000000" pitchFamily="65" charset="-122"/>
              </a:rPr>
              <a:t>5</a:t>
            </a:r>
            <a:r>
              <a:rPr lang="zh-CN" altLang="en-US" sz="2000" dirty="0">
                <a:latin typeface="方正楷体_GBK" panose="03000509000000000000" pitchFamily="65" charset="-122"/>
                <a:ea typeface="方正楷体_GBK" panose="03000509000000000000" pitchFamily="65" charset="-122"/>
              </a:rPr>
              <a:t>。</a:t>
            </a:r>
          </a:p>
          <a:p>
            <a:pPr>
              <a:lnSpc>
                <a:spcPct val="150000"/>
              </a:lnSpc>
            </a:pPr>
            <a:r>
              <a:rPr lang="en-US" altLang="zh-CN" sz="2000" dirty="0">
                <a:latin typeface="方正楷体_GBK" panose="03000509000000000000" pitchFamily="65" charset="-122"/>
                <a:ea typeface="方正楷体_GBK" panose="03000509000000000000" pitchFamily="65" charset="-122"/>
              </a:rPr>
              <a:t>(6</a:t>
            </a:r>
            <a:r>
              <a:rPr lang="zh-CN" altLang="en-US" sz="2000" dirty="0">
                <a:latin typeface="方正楷体_GBK" panose="03000509000000000000" pitchFamily="65" charset="-122"/>
                <a:ea typeface="方正楷体_GBK" panose="03000509000000000000" pitchFamily="65" charset="-122"/>
              </a:rPr>
              <a:t>）控制系统控制准确、快速。</a:t>
            </a:r>
          </a:p>
          <a:p>
            <a:pPr>
              <a:lnSpc>
                <a:spcPct val="150000"/>
              </a:lnSpc>
            </a:pPr>
            <a:r>
              <a:rPr lang="en-US" altLang="zh-CN" sz="2000" dirty="0">
                <a:latin typeface="方正楷体_GBK" panose="03000509000000000000" pitchFamily="65" charset="-122"/>
                <a:ea typeface="方正楷体_GBK" panose="03000509000000000000" pitchFamily="65" charset="-122"/>
              </a:rPr>
              <a:t>(7</a:t>
            </a:r>
            <a:r>
              <a:rPr lang="zh-CN" altLang="en-US" sz="2000" dirty="0">
                <a:latin typeface="方正楷体_GBK" panose="03000509000000000000" pitchFamily="65" charset="-122"/>
                <a:ea typeface="方正楷体_GBK" panose="03000509000000000000" pitchFamily="65" charset="-122"/>
              </a:rPr>
              <a:t>）新能源汽车用电机驱动系统应能够在汽车减速时实现再生制动，将能量回收并反馈给蓄电池，使得新能源汽车具有最佳能量的利用率，并且再生制动时应高效、可靠。</a:t>
            </a:r>
            <a:endParaRPr lang="en-US" altLang="zh-CN" sz="2000" dirty="0">
              <a:latin typeface="方正楷体_GBK" panose="03000509000000000000" pitchFamily="65" charset="-122"/>
              <a:ea typeface="方正楷体_GBK" panose="03000509000000000000" pitchFamily="65" charset="-122"/>
            </a:endParaRPr>
          </a:p>
        </p:txBody>
      </p:sp>
    </p:spTree>
    <p:extLst>
      <p:ext uri="{BB962C8B-B14F-4D97-AF65-F5344CB8AC3E}">
        <p14:creationId xmlns:p14="http://schemas.microsoft.com/office/powerpoint/2010/main" val="15224430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44770" y="1811317"/>
            <a:ext cx="4138245" cy="582211"/>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二、驱动电机的类型</a:t>
            </a:r>
            <a:endParaRPr lang="en-US" altLang="zh-CN" sz="2400" dirty="0">
              <a:latin typeface="方正黑体_GBK" panose="03000509000000000000" pitchFamily="65" charset="-122"/>
              <a:ea typeface="方正黑体_GBK" panose="03000509000000000000" pitchFamily="65" charset="-122"/>
            </a:endParaRPr>
          </a:p>
        </p:txBody>
      </p:sp>
      <p:pic>
        <p:nvPicPr>
          <p:cNvPr id="7" name="图片 6">
            <a:extLst>
              <a:ext uri="{FF2B5EF4-FFF2-40B4-BE49-F238E27FC236}">
                <a16:creationId xmlns:a16="http://schemas.microsoft.com/office/drawing/2014/main" id="{641DFEE8-0D58-4EA6-B1A8-A5A6D5C38A3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4148392" y="1510644"/>
            <a:ext cx="7663857" cy="4920136"/>
          </a:xfrm>
          <a:prstGeom prst="rect">
            <a:avLst/>
          </a:prstGeom>
        </p:spPr>
      </p:pic>
      <p:sp>
        <p:nvSpPr>
          <p:cNvPr id="8" name="文本框 7">
            <a:extLst>
              <a:ext uri="{FF2B5EF4-FFF2-40B4-BE49-F238E27FC236}">
                <a16:creationId xmlns:a16="http://schemas.microsoft.com/office/drawing/2014/main" id="{7FE77A29-98D8-4B64-B9A6-6567C8A59157}"/>
              </a:ext>
            </a:extLst>
          </p:cNvPr>
          <p:cNvSpPr txBox="1"/>
          <p:nvPr/>
        </p:nvSpPr>
        <p:spPr>
          <a:xfrm>
            <a:off x="7205271" y="6481173"/>
            <a:ext cx="2853129" cy="369332"/>
          </a:xfrm>
          <a:prstGeom prst="rect">
            <a:avLst/>
          </a:prstGeom>
          <a:noFill/>
        </p:spPr>
        <p:txBody>
          <a:bodyPr wrap="square">
            <a:spAutoFit/>
          </a:bodyPr>
          <a:lstStyle/>
          <a:p>
            <a:r>
              <a:rPr lang="zh-CN" altLang="zh-CN" sz="1800" dirty="0">
                <a:effectLst/>
                <a:latin typeface="方正楷体_GBK" panose="03000509000000000000" pitchFamily="65" charset="-122"/>
                <a:ea typeface="方正楷体_GBK" panose="03000509000000000000" pitchFamily="65" charset="-122"/>
                <a:cs typeface="Times New Roman" panose="02020603050405020304" pitchFamily="18" charset="0"/>
              </a:rPr>
              <a:t>电动汽车驱动电机的类型</a:t>
            </a:r>
            <a:endParaRPr lang="zh-CN" altLang="en-US" dirty="0">
              <a:latin typeface="方正楷体_GBK" panose="03000509000000000000" pitchFamily="65" charset="-122"/>
              <a:ea typeface="方正楷体_GBK" panose="03000509000000000000" pitchFamily="65" charset="-122"/>
            </a:endParaRPr>
          </a:p>
        </p:txBody>
      </p:sp>
    </p:spTree>
    <p:extLst>
      <p:ext uri="{BB962C8B-B14F-4D97-AF65-F5344CB8AC3E}">
        <p14:creationId xmlns:p14="http://schemas.microsoft.com/office/powerpoint/2010/main" val="34421842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44770" y="1811317"/>
            <a:ext cx="5141433" cy="4287392"/>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三、直流电机构造及工作原理</a:t>
            </a:r>
          </a:p>
          <a:p>
            <a:pPr>
              <a:lnSpc>
                <a:spcPct val="150000"/>
              </a:lnSpc>
            </a:pPr>
            <a:r>
              <a:rPr lang="en-US" altLang="zh-CN" sz="2000" dirty="0">
                <a:latin typeface="方正楷体_GBK" panose="03000509000000000000" pitchFamily="65" charset="-122"/>
                <a:ea typeface="方正楷体_GBK" panose="03000509000000000000" pitchFamily="65" charset="-122"/>
              </a:rPr>
              <a:t>1.</a:t>
            </a:r>
            <a:r>
              <a:rPr lang="zh-CN" altLang="en-US" sz="2000" dirty="0">
                <a:latin typeface="方正楷体_GBK" panose="03000509000000000000" pitchFamily="65" charset="-122"/>
                <a:ea typeface="方正楷体_GBK" panose="03000509000000000000" pitchFamily="65" charset="-122"/>
              </a:rPr>
              <a:t>直流电动机的构造</a:t>
            </a:r>
          </a:p>
          <a:p>
            <a:pPr>
              <a:lnSpc>
                <a:spcPct val="150000"/>
              </a:lnSpc>
            </a:pPr>
            <a:r>
              <a:rPr lang="zh-CN" altLang="en-US" sz="2000" dirty="0">
                <a:latin typeface="方正楷体_GBK" panose="03000509000000000000" pitchFamily="65" charset="-122"/>
                <a:ea typeface="方正楷体_GBK" panose="03000509000000000000" pitchFamily="65" charset="-122"/>
              </a:rPr>
              <a:t>直流电动机是将直流电能转换为机械能的电动机。直流电动机优点明显，具有良好的起动和调速性能，且易于控制、可靠性高，因此被广泛应用于纯电动汽车、无轨电车以及现代的纯电动汽车上；而缺点在于其换向问题，这限制了直流电动机的极限容量，又增加了维护的工作量。</a:t>
            </a:r>
          </a:p>
        </p:txBody>
      </p:sp>
      <p:pic>
        <p:nvPicPr>
          <p:cNvPr id="5" name="图片 4" descr="2-1-1">
            <a:extLst>
              <a:ext uri="{FF2B5EF4-FFF2-40B4-BE49-F238E27FC236}">
                <a16:creationId xmlns:a16="http://schemas.microsoft.com/office/drawing/2014/main" id="{9D064F74-83D6-4B49-9D06-016C863D46F1}"/>
              </a:ext>
            </a:extLst>
          </p:cNvPr>
          <p:cNvPicPr/>
          <p:nvPr/>
        </p:nvPicPr>
        <p:blipFill>
          <a:blip r:embed="rId2">
            <a:clrChange>
              <a:clrFrom>
                <a:srgbClr val="FFFFFF">
                  <a:alpha val="100000"/>
                </a:srgbClr>
              </a:clrFrom>
              <a:clrTo>
                <a:srgbClr val="FFFFFF">
                  <a:alpha val="100000"/>
                  <a:alpha val="0"/>
                </a:srgbClr>
              </a:clrTo>
            </a:clrChange>
          </a:blip>
          <a:stretch>
            <a:fillRect/>
          </a:stretch>
        </p:blipFill>
        <p:spPr>
          <a:xfrm>
            <a:off x="6570691" y="1862624"/>
            <a:ext cx="4305300" cy="4236085"/>
          </a:xfrm>
          <a:prstGeom prst="rect">
            <a:avLst/>
          </a:prstGeom>
        </p:spPr>
      </p:pic>
      <p:sp>
        <p:nvSpPr>
          <p:cNvPr id="7" name="文本框 6">
            <a:extLst>
              <a:ext uri="{FF2B5EF4-FFF2-40B4-BE49-F238E27FC236}">
                <a16:creationId xmlns:a16="http://schemas.microsoft.com/office/drawing/2014/main" id="{D0BBF7D2-F190-4FE3-8953-C51309908866}"/>
              </a:ext>
            </a:extLst>
          </p:cNvPr>
          <p:cNvSpPr txBox="1"/>
          <p:nvPr/>
        </p:nvSpPr>
        <p:spPr>
          <a:xfrm>
            <a:off x="7566285" y="6266023"/>
            <a:ext cx="2896849" cy="369332"/>
          </a:xfrm>
          <a:prstGeom prst="rect">
            <a:avLst/>
          </a:prstGeom>
          <a:noFill/>
        </p:spPr>
        <p:txBody>
          <a:bodyPr wrap="square">
            <a:spAutoFit/>
          </a:bodyPr>
          <a:lstStyle/>
          <a:p>
            <a:r>
              <a:rPr lang="zh-CN" altLang="zh-CN" sz="1800" dirty="0">
                <a:effectLst/>
                <a:latin typeface="方正楷体_GBK" panose="03000509000000000000" pitchFamily="65" charset="-122"/>
                <a:ea typeface="方正楷体_GBK" panose="03000509000000000000" pitchFamily="65" charset="-122"/>
                <a:cs typeface="Times New Roman" panose="02020603050405020304" pitchFamily="18" charset="0"/>
              </a:rPr>
              <a:t>直流电动机的构造原理图</a:t>
            </a:r>
            <a:endParaRPr lang="zh-CN" altLang="en-US" dirty="0">
              <a:latin typeface="方正楷体_GBK" panose="03000509000000000000" pitchFamily="65" charset="-122"/>
              <a:ea typeface="方正楷体_GBK" panose="03000509000000000000" pitchFamily="65" charset="-122"/>
            </a:endParaRPr>
          </a:p>
        </p:txBody>
      </p:sp>
    </p:spTree>
    <p:extLst>
      <p:ext uri="{BB962C8B-B14F-4D97-AF65-F5344CB8AC3E}">
        <p14:creationId xmlns:p14="http://schemas.microsoft.com/office/powerpoint/2010/main" val="1650057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44770" y="1811317"/>
            <a:ext cx="4152082" cy="1979068"/>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三、直流电机构造及工作原理</a:t>
            </a:r>
          </a:p>
          <a:p>
            <a:pPr>
              <a:lnSpc>
                <a:spcPct val="150000"/>
              </a:lnSpc>
            </a:pPr>
            <a:r>
              <a:rPr lang="en-US" altLang="zh-CN" sz="2000" dirty="0">
                <a:latin typeface="方正楷体_GBK" panose="03000509000000000000" pitchFamily="65" charset="-122"/>
                <a:ea typeface="方正楷体_GBK" panose="03000509000000000000" pitchFamily="65" charset="-122"/>
              </a:rPr>
              <a:t>2.</a:t>
            </a:r>
            <a:r>
              <a:rPr lang="zh-CN" altLang="en-US" sz="2000" dirty="0">
                <a:latin typeface="方正楷体_GBK" panose="03000509000000000000" pitchFamily="65" charset="-122"/>
                <a:ea typeface="方正楷体_GBK" panose="03000509000000000000" pitchFamily="65" charset="-122"/>
              </a:rPr>
              <a:t>直流电动机的工作原理</a:t>
            </a:r>
            <a:endParaRPr lang="en-US" altLang="zh-CN" sz="2000" dirty="0">
              <a:latin typeface="方正楷体_GBK" panose="03000509000000000000" pitchFamily="65" charset="-122"/>
              <a:ea typeface="方正楷体_GBK" panose="03000509000000000000" pitchFamily="65" charset="-122"/>
            </a:endParaRPr>
          </a:p>
          <a:p>
            <a:pPr>
              <a:lnSpc>
                <a:spcPct val="150000"/>
              </a:lnSpc>
            </a:pPr>
            <a:r>
              <a:rPr lang="zh-CN" altLang="en-US" sz="2000" dirty="0">
                <a:latin typeface="方正楷体_GBK" panose="03000509000000000000" pitchFamily="65" charset="-122"/>
                <a:ea typeface="方正楷体_GBK" panose="03000509000000000000" pitchFamily="65" charset="-122"/>
              </a:rPr>
              <a:t>磁感线穿过手心，四指指向电流方向，则拇指指向电磁力方向。</a:t>
            </a:r>
          </a:p>
        </p:txBody>
      </p:sp>
      <p:pic>
        <p:nvPicPr>
          <p:cNvPr id="7" name="图片 6">
            <a:extLst>
              <a:ext uri="{FF2B5EF4-FFF2-40B4-BE49-F238E27FC236}">
                <a16:creationId xmlns:a16="http://schemas.microsoft.com/office/drawing/2014/main" id="{7DCC14CC-BDE0-4923-981E-8150291169B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5700084" y="1811317"/>
            <a:ext cx="4583167" cy="4165395"/>
          </a:xfrm>
          <a:prstGeom prst="rect">
            <a:avLst/>
          </a:prstGeom>
          <a:noFill/>
        </p:spPr>
      </p:pic>
      <p:sp>
        <p:nvSpPr>
          <p:cNvPr id="8" name="文本框 7">
            <a:extLst>
              <a:ext uri="{FF2B5EF4-FFF2-40B4-BE49-F238E27FC236}">
                <a16:creationId xmlns:a16="http://schemas.microsoft.com/office/drawing/2014/main" id="{2AB539AC-49DB-40B2-BC05-767AC7EFEBED}"/>
              </a:ext>
            </a:extLst>
          </p:cNvPr>
          <p:cNvSpPr txBox="1"/>
          <p:nvPr/>
        </p:nvSpPr>
        <p:spPr>
          <a:xfrm>
            <a:off x="6625651" y="6277385"/>
            <a:ext cx="2357203" cy="369332"/>
          </a:xfrm>
          <a:prstGeom prst="rect">
            <a:avLst/>
          </a:prstGeom>
          <a:noFill/>
        </p:spPr>
        <p:txBody>
          <a:bodyPr wrap="square">
            <a:spAutoFit/>
          </a:bodyPr>
          <a:lstStyle/>
          <a:p>
            <a:pPr indent="355600"/>
            <a:r>
              <a:rPr lang="zh-CN" altLang="zh-CN" sz="1800" kern="100" dirty="0">
                <a:effectLst/>
                <a:latin typeface="方正楷体_GBK" panose="03000509000000000000" pitchFamily="65" charset="-122"/>
                <a:ea typeface="方正楷体_GBK" panose="03000509000000000000" pitchFamily="65" charset="-122"/>
                <a:cs typeface="Times New Roman" panose="02020603050405020304" pitchFamily="18" charset="0"/>
              </a:rPr>
              <a:t>左手定则示意图</a:t>
            </a:r>
            <a:endParaRPr lang="zh-CN" altLang="zh-CN" sz="1200" kern="100" dirty="0">
              <a:effectLst/>
              <a:latin typeface="方正楷体_GBK" panose="03000509000000000000" pitchFamily="65" charset="-122"/>
              <a:ea typeface="方正楷体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584558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64040-D815-44E7-BDC4-875F862CBF21}"/>
              </a:ext>
            </a:extLst>
          </p:cNvPr>
          <p:cNvSpPr txBox="1"/>
          <p:nvPr/>
        </p:nvSpPr>
        <p:spPr>
          <a:xfrm>
            <a:off x="2642381" y="987424"/>
            <a:ext cx="6907237" cy="523220"/>
          </a:xfrm>
          <a:prstGeom prst="rect">
            <a:avLst/>
          </a:prstGeom>
          <a:noFill/>
        </p:spPr>
        <p:txBody>
          <a:bodyPr wrap="square" rtlCol="0">
            <a:spAutoFit/>
          </a:bodyPr>
          <a:lstStyle/>
          <a:p>
            <a:pPr algn="ctr"/>
            <a:r>
              <a:rPr lang="zh-CN" altLang="en-US" sz="2800" dirty="0">
                <a:latin typeface="方正黑体_GBK" panose="03000509000000000000" pitchFamily="65" charset="-122"/>
                <a:ea typeface="方正黑体_GBK" panose="03000509000000000000" pitchFamily="65" charset="-122"/>
              </a:rPr>
              <a:t>学习任务一 新能源汽车驱动电机的检修</a:t>
            </a:r>
          </a:p>
        </p:txBody>
      </p:sp>
      <p:sp>
        <p:nvSpPr>
          <p:cNvPr id="4" name="文本框 3">
            <a:extLst>
              <a:ext uri="{FF2B5EF4-FFF2-40B4-BE49-F238E27FC236}">
                <a16:creationId xmlns:a16="http://schemas.microsoft.com/office/drawing/2014/main" id="{EA9D4630-F92E-49B1-9E18-42C68BBACCB4}"/>
              </a:ext>
            </a:extLst>
          </p:cNvPr>
          <p:cNvSpPr txBox="1"/>
          <p:nvPr/>
        </p:nvSpPr>
        <p:spPr>
          <a:xfrm>
            <a:off x="644770" y="1811317"/>
            <a:ext cx="5451230" cy="3825727"/>
          </a:xfrm>
          <a:prstGeom prst="rect">
            <a:avLst/>
          </a:prstGeom>
          <a:noFill/>
        </p:spPr>
        <p:txBody>
          <a:bodyPr wrap="square" rtlCol="0">
            <a:spAutoFit/>
          </a:bodyPr>
          <a:lstStyle/>
          <a:p>
            <a:pPr>
              <a:lnSpc>
                <a:spcPct val="150000"/>
              </a:lnSpc>
            </a:pPr>
            <a:r>
              <a:rPr lang="zh-CN" altLang="en-US" sz="2400" dirty="0">
                <a:latin typeface="方正黑体_GBK" panose="03000509000000000000" pitchFamily="65" charset="-122"/>
                <a:ea typeface="方正黑体_GBK" panose="03000509000000000000" pitchFamily="65" charset="-122"/>
              </a:rPr>
              <a:t>三、直流电机构造及工作原理</a:t>
            </a:r>
          </a:p>
          <a:p>
            <a:pPr>
              <a:lnSpc>
                <a:spcPct val="150000"/>
              </a:lnSpc>
            </a:pPr>
            <a:r>
              <a:rPr lang="zh-CN" altLang="en-US" sz="2000" dirty="0">
                <a:latin typeface="方正楷体_GBK" panose="03000509000000000000" pitchFamily="65" charset="-122"/>
                <a:ea typeface="方正楷体_GBK" panose="03000509000000000000" pitchFamily="65" charset="-122"/>
              </a:rPr>
              <a:t>这一对电磁力形成了作用于电枢的一个力矩，这个力矩在旋转电机里称为电磁转矩，转矩的方向是逆时针方向，企图使电枢逆时针方向转动。</a:t>
            </a:r>
          </a:p>
          <a:p>
            <a:pPr>
              <a:lnSpc>
                <a:spcPct val="150000"/>
              </a:lnSpc>
            </a:pPr>
            <a:r>
              <a:rPr lang="zh-CN" altLang="en-US" sz="2000" dirty="0">
                <a:latin typeface="方正楷体_GBK" panose="03000509000000000000" pitchFamily="65" charset="-122"/>
                <a:ea typeface="方正楷体_GBK" panose="03000509000000000000" pitchFamily="65" charset="-122"/>
              </a:rPr>
              <a:t>如果此电磁转矩能够克服电枢上的阻转矩（例如由摩擦引起的阻转矩以及其他负载转矩），电枢就能按逆时针方向旋转起来。</a:t>
            </a:r>
          </a:p>
        </p:txBody>
      </p:sp>
      <p:sp>
        <p:nvSpPr>
          <p:cNvPr id="8" name="文本框 7">
            <a:extLst>
              <a:ext uri="{FF2B5EF4-FFF2-40B4-BE49-F238E27FC236}">
                <a16:creationId xmlns:a16="http://schemas.microsoft.com/office/drawing/2014/main" id="{2AB539AC-49DB-40B2-BC05-767AC7EFEBED}"/>
              </a:ext>
            </a:extLst>
          </p:cNvPr>
          <p:cNvSpPr txBox="1"/>
          <p:nvPr/>
        </p:nvSpPr>
        <p:spPr>
          <a:xfrm>
            <a:off x="8019736" y="6277385"/>
            <a:ext cx="2357203" cy="369332"/>
          </a:xfrm>
          <a:prstGeom prst="rect">
            <a:avLst/>
          </a:prstGeom>
          <a:noFill/>
        </p:spPr>
        <p:txBody>
          <a:bodyPr wrap="square">
            <a:spAutoFit/>
          </a:bodyPr>
          <a:lstStyle/>
          <a:p>
            <a:pPr indent="355600"/>
            <a:r>
              <a:rPr lang="zh-CN" altLang="en-US" sz="1800" kern="100" dirty="0">
                <a:effectLst/>
                <a:latin typeface="方正楷体_GBK" panose="03000509000000000000" pitchFamily="65" charset="-122"/>
                <a:ea typeface="方正楷体_GBK" panose="03000509000000000000" pitchFamily="65" charset="-122"/>
                <a:cs typeface="Times New Roman" panose="02020603050405020304" pitchFamily="18" charset="0"/>
              </a:rPr>
              <a:t>电机旋转示意图</a:t>
            </a:r>
            <a:endParaRPr lang="zh-CN" altLang="zh-CN" sz="1200" kern="100" dirty="0">
              <a:effectLst/>
              <a:latin typeface="方正楷体_GBK" panose="03000509000000000000" pitchFamily="65" charset="-122"/>
              <a:ea typeface="方正楷体_GBK" panose="03000509000000000000" pitchFamily="65" charset="-122"/>
              <a:cs typeface="Times New Roman" panose="02020603050405020304" pitchFamily="18" charset="0"/>
            </a:endParaRPr>
          </a:p>
        </p:txBody>
      </p:sp>
      <p:pic>
        <p:nvPicPr>
          <p:cNvPr id="6" name="图片 5">
            <a:extLst>
              <a:ext uri="{FF2B5EF4-FFF2-40B4-BE49-F238E27FC236}">
                <a16:creationId xmlns:a16="http://schemas.microsoft.com/office/drawing/2014/main" id="{5B56D49F-FD7F-4880-B98A-A863319581B8}"/>
              </a:ext>
            </a:extLst>
          </p:cNvPr>
          <p:cNvPicPr/>
          <p:nvPr/>
        </p:nvPicPr>
        <p:blipFill rotWithShape="1">
          <a:blip r:embed="rId2" cstate="print">
            <a:extLst>
              <a:ext uri="{28A0092B-C50C-407E-A947-70E740481C1C}">
                <a14:useLocalDpi xmlns:a14="http://schemas.microsoft.com/office/drawing/2010/main" val="0"/>
              </a:ext>
            </a:extLst>
          </a:blip>
          <a:srcRect b="5536"/>
          <a:stretch/>
        </p:blipFill>
        <p:spPr bwMode="auto">
          <a:xfrm>
            <a:off x="6290872" y="2443397"/>
            <a:ext cx="4576998" cy="342717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3868313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6310</TotalTime>
  <Words>3688</Words>
  <Application>Microsoft Office PowerPoint</Application>
  <PresentationFormat>宽屏</PresentationFormat>
  <Paragraphs>239</Paragraphs>
  <Slides>38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38</vt:i4>
      </vt:variant>
    </vt:vector>
  </HeadingPairs>
  <TitlesOfParts>
    <vt:vector size="43" baseType="lpstr">
      <vt:lpstr>等线</vt:lpstr>
      <vt:lpstr>方正黑体_GBK</vt:lpstr>
      <vt:lpstr>方正楷体_GBK</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lwk</dc:creator>
  <cp:lastModifiedBy>lwk</cp:lastModifiedBy>
  <cp:revision>205</cp:revision>
  <dcterms:created xsi:type="dcterms:W3CDTF">2020-03-16T09:44:54Z</dcterms:created>
  <dcterms:modified xsi:type="dcterms:W3CDTF">2025-09-13T02:54:01Z</dcterms:modified>
</cp:coreProperties>
</file>